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6" r:id="rId4"/>
  </p:sldMasterIdLst>
  <p:notesMasterIdLst>
    <p:notesMasterId r:id="rId35"/>
  </p:notesMasterIdLst>
  <p:handoutMasterIdLst>
    <p:handoutMasterId r:id="rId36"/>
  </p:handoutMasterIdLst>
  <p:sldIdLst>
    <p:sldId id="507" r:id="rId5"/>
    <p:sldId id="515" r:id="rId6"/>
    <p:sldId id="510" r:id="rId7"/>
    <p:sldId id="537" r:id="rId8"/>
    <p:sldId id="517" r:id="rId9"/>
    <p:sldId id="520" r:id="rId10"/>
    <p:sldId id="512" r:id="rId11"/>
    <p:sldId id="539" r:id="rId12"/>
    <p:sldId id="519" r:id="rId13"/>
    <p:sldId id="521" r:id="rId14"/>
    <p:sldId id="526" r:id="rId15"/>
    <p:sldId id="523" r:id="rId16"/>
    <p:sldId id="518" r:id="rId17"/>
    <p:sldId id="522" r:id="rId18"/>
    <p:sldId id="528" r:id="rId19"/>
    <p:sldId id="527" r:id="rId20"/>
    <p:sldId id="529" r:id="rId21"/>
    <p:sldId id="530" r:id="rId22"/>
    <p:sldId id="531" r:id="rId23"/>
    <p:sldId id="532" r:id="rId24"/>
    <p:sldId id="533" r:id="rId25"/>
    <p:sldId id="534" r:id="rId26"/>
    <p:sldId id="535" r:id="rId27"/>
    <p:sldId id="536" r:id="rId28"/>
    <p:sldId id="511" r:id="rId29"/>
    <p:sldId id="538" r:id="rId30"/>
    <p:sldId id="514" r:id="rId31"/>
    <p:sldId id="513" r:id="rId32"/>
    <p:sldId id="508" r:id="rId33"/>
    <p:sldId id="516" r:id="rId34"/>
  </p:sldIdLst>
  <p:sldSz cx="9144000" cy="6858000" type="screen4x3"/>
  <p:notesSz cx="6858000" cy="91805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">
          <p15:clr>
            <a:srgbClr val="A4A3A4"/>
          </p15:clr>
        </p15:guide>
        <p15:guide id="2" orient="horz" pos="892">
          <p15:clr>
            <a:srgbClr val="A4A3A4"/>
          </p15:clr>
        </p15:guide>
        <p15:guide id="3" orient="horz" pos="1196">
          <p15:clr>
            <a:srgbClr val="A4A3A4"/>
          </p15:clr>
        </p15:guide>
        <p15:guide id="4" orient="horz" pos="2159">
          <p15:clr>
            <a:srgbClr val="A4A3A4"/>
          </p15:clr>
        </p15:guide>
        <p15:guide id="5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1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BF7FF"/>
    <a:srgbClr val="CCECFF"/>
    <a:srgbClr val="0000FF"/>
    <a:srgbClr val="FF0000"/>
    <a:srgbClr val="EF7D71"/>
    <a:srgbClr val="FFFF99"/>
    <a:srgbClr val="FF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85773" autoAdjust="0"/>
  </p:normalViewPr>
  <p:slideViewPr>
    <p:cSldViewPr snapToGrid="0" snapToObjects="1">
      <p:cViewPr varScale="1">
        <p:scale>
          <a:sx n="141" d="100"/>
          <a:sy n="141" d="100"/>
        </p:scale>
        <p:origin x="2244" y="120"/>
      </p:cViewPr>
      <p:guideLst>
        <p:guide orient="horz" pos="144"/>
        <p:guide orient="horz" pos="892"/>
        <p:guide orient="horz" pos="1196"/>
        <p:guide orient="horz" pos="2159"/>
        <p:guide pos="2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-1872" y="-96"/>
      </p:cViewPr>
      <p:guideLst>
        <p:guide orient="horz" pos="2891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5715000" y="8610600"/>
            <a:ext cx="108585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2684" tIns="46342" rIns="92684" bIns="46342" anchor="b"/>
          <a:lstStyle/>
          <a:p>
            <a:pPr algn="r" defTabSz="927100">
              <a:defRPr/>
            </a:pPr>
            <a:fld id="{2BAE602B-B43A-40FF-80E5-9E39CAC0A026}" type="slidenum">
              <a:rPr lang="en-US" sz="1200" b="1"/>
              <a:pPr algn="r" defTabSz="927100">
                <a:defRPr/>
              </a:pPr>
              <a:t>‹#›</a:t>
            </a:fld>
            <a:endParaRPr lang="en-US" sz="1200" b="1"/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0" y="219075"/>
            <a:ext cx="69850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2684" tIns="46342" rIns="92684" bIns="46342" anchor="ctr">
            <a:spAutoFit/>
          </a:bodyPr>
          <a:lstStyle/>
          <a:p>
            <a:pPr algn="ctr" defTabSz="927100">
              <a:spcBef>
                <a:spcPct val="50000"/>
              </a:spcBef>
              <a:defRPr/>
            </a:pPr>
            <a:r>
              <a:rPr lang="en-US" sz="1400" b="1">
                <a:solidFill>
                  <a:schemeClr val="tx2"/>
                </a:solidFill>
              </a:rPr>
              <a:t>http://www.microsoft.com/technet</a:t>
            </a:r>
            <a:endParaRPr lang="en-US" sz="4500" b="1"/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5461000" y="225425"/>
            <a:ext cx="1397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151" tIns="45075" rIns="90151" bIns="45075">
            <a:spAutoFit/>
          </a:bodyPr>
          <a:lstStyle/>
          <a:p>
            <a:pPr algn="ctr">
              <a:defRPr/>
            </a:pPr>
            <a:r>
              <a:rPr lang="en-US" b="1"/>
              <a:t>TNTx-xx</a:t>
            </a:r>
            <a:endParaRPr lang="en-US" sz="3200" b="1">
              <a:solidFill>
                <a:schemeClr val="accent1"/>
              </a:solidFill>
            </a:endParaRPr>
          </a:p>
        </p:txBody>
      </p:sp>
      <p:pic>
        <p:nvPicPr>
          <p:cNvPr id="13317" name="Picture 13" descr="g_m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800" y="8721725"/>
            <a:ext cx="17272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5" descr="TechNet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50"/>
            <a:ext cx="19050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172793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19588" y="457200"/>
            <a:ext cx="2282825" cy="1914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57200" y="2538413"/>
            <a:ext cx="5981700" cy="600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971800" y="8721725"/>
            <a:ext cx="5207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58FF4FFF-358A-495E-8174-62B39D628E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0" y="155575"/>
            <a:ext cx="6858000" cy="301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377" tIns="45689" rIns="91377" bIns="45689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>
                <a:solidFill>
                  <a:schemeClr val="tx2"/>
                </a:solidFill>
              </a:rPr>
              <a:t>http://www.microsoft.com/technet</a:t>
            </a:r>
            <a:endParaRPr lang="en-US" sz="4400" b="1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5461000" y="136525"/>
            <a:ext cx="1397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151" tIns="45075" rIns="90151" bIns="45075">
            <a:spAutoFit/>
          </a:bodyPr>
          <a:lstStyle/>
          <a:p>
            <a:pPr defTabSz="901700">
              <a:spcBef>
                <a:spcPct val="50000"/>
              </a:spcBef>
              <a:defRPr/>
            </a:pPr>
            <a:r>
              <a:rPr lang="en-US" b="1"/>
              <a:t>TNT1-122</a:t>
            </a:r>
            <a:endParaRPr lang="en-US" sz="3200" b="1">
              <a:latin typeface="Times New Roman" pitchFamily="18" charset="0"/>
            </a:endParaRPr>
          </a:p>
        </p:txBody>
      </p:sp>
      <p:pic>
        <p:nvPicPr>
          <p:cNvPr id="9223" name="Picture 1030" descr="g_m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8721725"/>
            <a:ext cx="17272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032" descr="TechNet_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50"/>
            <a:ext cx="19050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822967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4DA6C6-CC3E-43F2-808C-30FE4ACFD94B}" type="slidenum">
              <a:rPr lang="en-US"/>
              <a:pPr/>
              <a:t>1</a:t>
            </a:fld>
            <a:endParaRPr 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5063" y="688975"/>
            <a:ext cx="4589462" cy="3441700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60863"/>
            <a:ext cx="5486400" cy="4130675"/>
          </a:xfrm>
          <a:noFill/>
          <a:ln/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245555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84650" y="457200"/>
            <a:ext cx="2552700" cy="1914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FF4FFF-358A-495E-8174-62B39D628E5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1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84650" y="457200"/>
            <a:ext cx="2552700" cy="1914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Umkehrung</a:t>
            </a:r>
            <a:r>
              <a:rPr lang="de-DE" baseline="0" dirty="0" smtClean="0"/>
              <a:t> muss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FF4FFF-358A-495E-8174-62B39D628E5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26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84650" y="457200"/>
            <a:ext cx="2552700" cy="1914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Umkehrung</a:t>
            </a:r>
            <a:r>
              <a:rPr lang="de-DE" baseline="0" dirty="0" smtClean="0"/>
              <a:t> muss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FF4FFF-358A-495E-8174-62B39D628E5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90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84650" y="457200"/>
            <a:ext cx="2552700" cy="1914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Umkehrung</a:t>
            </a:r>
            <a:r>
              <a:rPr lang="de-DE" baseline="0" dirty="0" smtClean="0"/>
              <a:t> muss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FF4FFF-358A-495E-8174-62B39D628E5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34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84650" y="457200"/>
            <a:ext cx="2552700" cy="1914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FF4FFF-358A-495E-8174-62B39D628E5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00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D6415B-BE82-4C43-98A8-22887E0C13E2}" type="slidenum">
              <a:rPr lang="en-US"/>
              <a:pPr/>
              <a:t>29</a:t>
            </a:fld>
            <a:endParaRPr 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35200" y="600075"/>
            <a:ext cx="2427288" cy="1820863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3838" y="2590800"/>
            <a:ext cx="6434137" cy="5934075"/>
          </a:xfrm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522175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dn-online.de/webcasts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dn-online.de/webcasts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4175" y="1417638"/>
            <a:ext cx="7772400" cy="695325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4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4175" y="4418013"/>
            <a:ext cx="7861300" cy="585787"/>
          </a:xfrm>
        </p:spPr>
        <p:txBody>
          <a:bodyPr anchor="ctr"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77025" y="228600"/>
            <a:ext cx="2097088" cy="340201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143625" cy="340201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4" name="Picture 3" descr="MSDN logo revers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6650" y="6076441"/>
            <a:ext cx="1657350" cy="84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 userDrawn="1"/>
        </p:nvSpPr>
        <p:spPr>
          <a:xfrm>
            <a:off x="0" y="6378000"/>
            <a:ext cx="6288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tx1">
                    <a:lumMod val="65000"/>
                  </a:schemeClr>
                </a:solidFill>
              </a:rPr>
              <a:t>© Copyright 2009 Microsoft Corporation. Alle Rechte vorbehalten.</a:t>
            </a:r>
            <a:br>
              <a:rPr lang="de-DE" sz="1200" dirty="0" smtClean="0">
                <a:solidFill>
                  <a:schemeClr val="tx1">
                    <a:lumMod val="65000"/>
                  </a:schemeClr>
                </a:solidFill>
              </a:rPr>
            </a:br>
            <a:r>
              <a:rPr lang="de-DE" sz="1200" dirty="0" smtClean="0">
                <a:solidFill>
                  <a:schemeClr val="tx1">
                    <a:lumMod val="65000"/>
                  </a:schemeClr>
                </a:solidFill>
              </a:rPr>
              <a:t>MSDN Webcasts: </a:t>
            </a:r>
            <a:r>
              <a:rPr lang="de-DE" sz="1200" dirty="0" smtClean="0">
                <a:hlinkClick r:id="rId3"/>
              </a:rPr>
              <a:t>http://www.msdn-online.de/webcasts</a:t>
            </a:r>
            <a:r>
              <a:rPr lang="de-DE" sz="1200" dirty="0" smtClean="0"/>
              <a:t> </a:t>
            </a:r>
            <a:endParaRPr lang="de-DE" sz="12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1000" y="1416050"/>
            <a:ext cx="4117975" cy="221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1375" y="1416050"/>
            <a:ext cx="4117975" cy="221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MSDN logo revers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6650" y="6076441"/>
            <a:ext cx="1657350" cy="84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 userDrawn="1"/>
        </p:nvSpPr>
        <p:spPr>
          <a:xfrm>
            <a:off x="0" y="6378000"/>
            <a:ext cx="6288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tx1">
                    <a:lumMod val="65000"/>
                  </a:schemeClr>
                </a:solidFill>
              </a:rPr>
              <a:t>© Copyright 2009 Microsoft Corporation. Alle Rechte vorbehalten.</a:t>
            </a:r>
            <a:br>
              <a:rPr lang="de-DE" sz="1200" dirty="0" smtClean="0">
                <a:solidFill>
                  <a:schemeClr val="tx1">
                    <a:lumMod val="65000"/>
                  </a:schemeClr>
                </a:solidFill>
              </a:rPr>
            </a:br>
            <a:r>
              <a:rPr lang="de-DE" sz="1200" dirty="0" smtClean="0">
                <a:solidFill>
                  <a:schemeClr val="tx1">
                    <a:lumMod val="65000"/>
                  </a:schemeClr>
                </a:solidFill>
              </a:rPr>
              <a:t>MSDN Webcasts: </a:t>
            </a:r>
            <a:r>
              <a:rPr lang="de-DE" sz="1200" dirty="0" smtClean="0">
                <a:hlinkClick r:id="rId3"/>
              </a:rPr>
              <a:t>http://www.msdn-online.de/webcasts</a:t>
            </a:r>
            <a:r>
              <a:rPr lang="de-DE" sz="1200" dirty="0" smtClean="0"/>
              <a:t> </a:t>
            </a:r>
            <a:endParaRPr lang="de-DE" sz="12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8393113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Title Slide</a:t>
            </a:r>
          </a:p>
        </p:txBody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16050"/>
            <a:ext cx="83883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9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Franklin Gothic Medium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Franklin Gothic Medium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Franklin Gothic Medium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Franklin Gothic Medium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Franklin Gothic Medium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Franklin Gothic Medium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Franklin Gothic Medium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Franklin Gothic Medium" pitchFamily="34" charset="0"/>
        </a:defRPr>
      </a:lvl9pPr>
    </p:titleStyle>
    <p:bodyStyle>
      <a:lvl1pPr marL="460375" indent="-46037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855663" indent="-3937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Blip>
          <a:blip r:embed="rId14"/>
        </a:buBlip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258888" indent="-40163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595438" indent="-33496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909763" indent="-30003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366963" indent="-30003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824163" indent="-30003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281363" indent="-30003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738563" indent="-30003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msdn-online.de/webcasts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rexpression.de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msdn.com/clemenslutsch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sdn-online.de/Webcasts/Finder" TargetMode="External"/><Relationship Id="rId5" Type="http://schemas.openxmlformats.org/officeDocument/2006/relationships/hyperlink" Target="http://www.yourexpression.de/tracker" TargetMode="External"/><Relationship Id="rId4" Type="http://schemas.openxmlformats.org/officeDocument/2006/relationships/hyperlink" Target="http://blogs.msdn.com/steffenr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dn-online.de/" TargetMode="External"/><Relationship Id="rId2" Type="http://schemas.openxmlformats.org/officeDocument/2006/relationships/hyperlink" Target="http://www.msdn-online.de/webcasts/finde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hyperlink" Target="http://www.msdn-online.de/webcasts" TargetMode="External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msdn2.microsoft.com/de-de/library/xaz.aspx" TargetMode="External"/><Relationship Id="rId4" Type="http://schemas.openxmlformats.org/officeDocument/2006/relationships/hyperlink" Target="http://msdn2.microsoft.com/en-us/library/xaz.aspx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22250"/>
            <a:ext cx="8353425" cy="1588127"/>
          </a:xfrm>
        </p:spPr>
        <p:txBody>
          <a:bodyPr anchor="t"/>
          <a:lstStyle/>
          <a:p>
            <a:pPr eaLnBrk="1" hangingPunct="1">
              <a:defRPr/>
            </a:pPr>
            <a:r>
              <a:rPr lang="de-D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MSDN Webcast</a:t>
            </a:r>
            <a:r>
              <a:rPr lang="de-D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de-DE" sz="3200" b="1" dirty="0" smtClean="0"/>
              <a:t/>
            </a:r>
            <a:br>
              <a:rPr lang="de-DE" sz="3200" b="1" dirty="0" smtClean="0"/>
            </a:br>
            <a:r>
              <a:rPr lang="de-DE" sz="3200" b="1" dirty="0" smtClean="0"/>
              <a:t/>
            </a:r>
            <a:br>
              <a:rPr lang="de-DE" sz="3200" b="1" dirty="0" smtClean="0"/>
            </a:br>
            <a:r>
              <a:rPr lang="de-DE" sz="3600" dirty="0" smtClean="0"/>
              <a:t>Die 8 goldenen Regeln des UI-Designs</a:t>
            </a:r>
            <a:endParaRPr lang="en-US" sz="2800" i="1" dirty="0" smtClean="0"/>
          </a:p>
        </p:txBody>
      </p:sp>
      <p:pic>
        <p:nvPicPr>
          <p:cNvPr id="3075" name="Picture 3" descr="MSDN logo rever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5378450"/>
            <a:ext cx="2555875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54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95288" y="3570288"/>
            <a:ext cx="7861300" cy="1089529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/>
              <a:t>Präsentator: Daniel Greitens</a:t>
            </a:r>
          </a:p>
          <a:p>
            <a:pPr eaLnBrk="1" hangingPunct="1">
              <a:defRPr/>
            </a:pPr>
            <a:r>
              <a:rPr lang="de-DE" dirty="0" smtClean="0"/>
              <a:t>Kontakt: daniel.greitens@maximago.de</a:t>
            </a:r>
          </a:p>
        </p:txBody>
      </p:sp>
      <p:graphicFrame>
        <p:nvGraphicFramePr>
          <p:cNvPr id="745477" name="Group 5"/>
          <p:cNvGraphicFramePr>
            <a:graphicFrameLocks noGrp="1"/>
          </p:cNvGraphicFramePr>
          <p:nvPr/>
        </p:nvGraphicFramePr>
        <p:xfrm>
          <a:off x="3579813" y="3362325"/>
          <a:ext cx="1028700" cy="457200"/>
        </p:xfrm>
        <a:graphic>
          <a:graphicData uri="http://schemas.openxmlformats.org/drawingml/2006/table">
            <a:tbl>
              <a:tblPr/>
              <a:tblGrid>
                <a:gridCol w="1028700"/>
              </a:tblGrid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395173" y="5076825"/>
            <a:ext cx="628820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MSDN Webcasts - die kostenlosen Online-Referate von Microsoft für Entwickler - MSDN Online Deutschland</a:t>
            </a:r>
            <a:br>
              <a:rPr lang="de-DE" dirty="0" smtClean="0"/>
            </a:br>
            <a:r>
              <a:rPr lang="de-DE" dirty="0" smtClean="0">
                <a:hlinkClick r:id="rId4"/>
              </a:rPr>
              <a:t>http://www.msdn-online.de/webcasts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1400" dirty="0" smtClean="0">
                <a:solidFill>
                  <a:schemeClr val="tx1">
                    <a:lumMod val="65000"/>
                  </a:schemeClr>
                </a:solidFill>
              </a:rPr>
              <a:t>© Copyright 2009 Microsoft Corporation. Alle Rechte vorbehalten.</a:t>
            </a:r>
            <a:br>
              <a:rPr lang="de-DE" sz="1400" dirty="0" smtClean="0">
                <a:solidFill>
                  <a:schemeClr val="tx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65000"/>
                  </a:schemeClr>
                </a:solidFill>
              </a:rPr>
              <a:t>This presentation is for informational purposes only. Microsoft makes no warranties, express or implied, in this summary.</a:t>
            </a:r>
            <a:endParaRPr lang="de-DE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 dirty="0" smtClean="0"/>
              <a:t>Grundlagen MCK</a:t>
            </a:r>
            <a:endParaRPr lang="de-DE" dirty="0" smtClean="0"/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6050"/>
            <a:ext cx="8388350" cy="535531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/>
              <a:t>Wie Software verstanden wird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73515" y="2382285"/>
            <a:ext cx="1846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de-DE" dirty="0" smtClean="0"/>
              <a:t>Die Anwendung</a:t>
            </a:r>
          </a:p>
          <a:p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2463424" y="2368637"/>
            <a:ext cx="28592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>
              <a:defRPr/>
            </a:pPr>
            <a:r>
              <a:rPr lang="de-DE" dirty="0" smtClean="0"/>
              <a:t>Das User-Interface als Abbild der Anwendung „auf dem Monitor“</a:t>
            </a:r>
          </a:p>
        </p:txBody>
      </p:sp>
      <p:sp>
        <p:nvSpPr>
          <p:cNvPr id="10" name="Rechteck 9"/>
          <p:cNvSpPr/>
          <p:nvPr/>
        </p:nvSpPr>
        <p:spPr>
          <a:xfrm>
            <a:off x="5090608" y="2368637"/>
            <a:ext cx="34876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>
              <a:defRPr/>
            </a:pPr>
            <a:r>
              <a:rPr lang="de-DE" dirty="0" smtClean="0"/>
              <a:t>Eine Interpretation des Abbilds der Anwendung beim Benutzer</a:t>
            </a:r>
          </a:p>
        </p:txBody>
      </p:sp>
      <p:cxnSp>
        <p:nvCxnSpPr>
          <p:cNvPr id="12" name="Gerade Verbindung 11"/>
          <p:cNvCxnSpPr/>
          <p:nvPr/>
        </p:nvCxnSpPr>
        <p:spPr bwMode="auto">
          <a:xfrm rot="5400000">
            <a:off x="1962243" y="3122300"/>
            <a:ext cx="1480031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Gerade Verbindung 12"/>
          <p:cNvCxnSpPr/>
          <p:nvPr/>
        </p:nvCxnSpPr>
        <p:spPr bwMode="auto">
          <a:xfrm rot="5400000">
            <a:off x="4543987" y="3138220"/>
            <a:ext cx="1480031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feld 10"/>
          <p:cNvSpPr txBox="1"/>
          <p:nvPr/>
        </p:nvSpPr>
        <p:spPr>
          <a:xfrm>
            <a:off x="1128363" y="4544709"/>
            <a:ext cx="725136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Je ähnlicher das resultierende Bild der Anwendung beim Benutzer mit der tatsächlichen Anwendung, desto größer das Verständnis des Benutzers für die eigentliche Anwendung. </a:t>
            </a:r>
            <a:endParaRPr lang="de-DE" dirty="0"/>
          </a:p>
        </p:txBody>
      </p:sp>
      <p:sp>
        <p:nvSpPr>
          <p:cNvPr id="15" name="Nach oben gekrümmter Pfeil 14"/>
          <p:cNvSpPr/>
          <p:nvPr/>
        </p:nvSpPr>
        <p:spPr bwMode="auto">
          <a:xfrm flipH="1">
            <a:off x="1774204" y="3022210"/>
            <a:ext cx="4203511" cy="894694"/>
          </a:xfrm>
          <a:prstGeom prst="curvedUpArrow">
            <a:avLst>
              <a:gd name="adj1" fmla="val 25000"/>
              <a:gd name="adj2" fmla="val 71527"/>
              <a:gd name="adj3" fmla="val 25000"/>
            </a:avLst>
          </a:prstGeom>
          <a:solidFill>
            <a:schemeClr val="tx2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6" name="Picture 3" descr="C:\Users\dgreitens.MAXIMAGO\Desktop\20081030_003_SoftwareUIBen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2255" y="3757027"/>
            <a:ext cx="5859297" cy="3100973"/>
          </a:xfrm>
          <a:prstGeom prst="rect">
            <a:avLst/>
          </a:prstGeom>
          <a:noFill/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Grundlagen MCK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1149350"/>
            <a:ext cx="8388350" cy="4879975"/>
          </a:xfrm>
        </p:spPr>
        <p:txBody>
          <a:bodyPr>
            <a:normAutofit fontScale="92500" lnSpcReduction="10000"/>
          </a:bodyPr>
          <a:lstStyle/>
          <a:p>
            <a:pPr lvl="0" eaLnBrk="1" hangingPunct="1">
              <a:buClr>
                <a:srgbClr val="FFDD4F"/>
              </a:buClr>
              <a:defRPr/>
            </a:pPr>
            <a:r>
              <a:rPr lang="de-DE" dirty="0" smtClean="0"/>
              <a:t>Benutzerklassen </a:t>
            </a:r>
          </a:p>
          <a:p>
            <a:pPr lvl="1" eaLnBrk="1" hangingPunct="1">
              <a:buClr>
                <a:srgbClr val="FFDD4F"/>
              </a:buClr>
              <a:defRPr/>
            </a:pPr>
            <a:r>
              <a:rPr lang="de-DE" dirty="0" smtClean="0"/>
              <a:t>Der unerfahrene Benutzer</a:t>
            </a:r>
          </a:p>
          <a:p>
            <a:pPr marL="1200150" lvl="3" indent="-460375"/>
            <a:r>
              <a:rPr lang="de-DE" dirty="0" smtClean="0"/>
              <a:t>Fängt an, die Anwendung zu nutzen</a:t>
            </a:r>
          </a:p>
          <a:p>
            <a:pPr marL="1200150" lvl="3" indent="-460375"/>
            <a:r>
              <a:rPr lang="de-DE" dirty="0" smtClean="0"/>
              <a:t>Kann keine anwendungseigene Codes auflösen</a:t>
            </a:r>
          </a:p>
          <a:p>
            <a:pPr lvl="1" eaLnBrk="1" hangingPunct="1">
              <a:defRPr/>
            </a:pPr>
            <a:r>
              <a:rPr lang="de-DE" sz="2400" dirty="0" smtClean="0"/>
              <a:t>Gelegenheitsbenutzer</a:t>
            </a:r>
          </a:p>
          <a:p>
            <a:pPr lvl="2" eaLnBrk="1" hangingPunct="1">
              <a:defRPr/>
            </a:pPr>
            <a:r>
              <a:rPr lang="de-DE" sz="2000" dirty="0" smtClean="0"/>
              <a:t>Nutzt die Anwendung hin und wieder</a:t>
            </a:r>
          </a:p>
          <a:p>
            <a:pPr lvl="2" eaLnBrk="1" hangingPunct="1">
              <a:defRPr/>
            </a:pPr>
            <a:r>
              <a:rPr lang="de-DE" sz="2000" dirty="0" smtClean="0"/>
              <a:t>Kann sich kein vollständiges Bild der Anwendung machen</a:t>
            </a:r>
          </a:p>
          <a:p>
            <a:pPr lvl="1" eaLnBrk="1" hangingPunct="1">
              <a:defRPr/>
            </a:pPr>
            <a:r>
              <a:rPr lang="de-DE" sz="2400" dirty="0" smtClean="0"/>
              <a:t>Routinebenutzer</a:t>
            </a:r>
          </a:p>
          <a:p>
            <a:pPr lvl="2" eaLnBrk="1" hangingPunct="1">
              <a:defRPr/>
            </a:pPr>
            <a:r>
              <a:rPr lang="de-DE" sz="2000" dirty="0" smtClean="0"/>
              <a:t>Arbeitet täglich mit der Anwendung</a:t>
            </a:r>
          </a:p>
          <a:p>
            <a:pPr lvl="2" eaLnBrk="1" hangingPunct="1">
              <a:defRPr/>
            </a:pPr>
            <a:r>
              <a:rPr lang="de-DE" sz="2000" dirty="0" smtClean="0"/>
              <a:t>Legt Wert auf Effizienz</a:t>
            </a:r>
          </a:p>
          <a:p>
            <a:pPr lvl="1" eaLnBrk="1" hangingPunct="1">
              <a:defRPr/>
            </a:pPr>
            <a:r>
              <a:rPr lang="de-DE" sz="2400" dirty="0" smtClean="0"/>
              <a:t>Experte</a:t>
            </a:r>
          </a:p>
          <a:p>
            <a:pPr lvl="2" eaLnBrk="1" hangingPunct="1">
              <a:defRPr/>
            </a:pPr>
            <a:r>
              <a:rPr lang="de-DE" sz="2000" dirty="0" smtClean="0"/>
              <a:t>Setzt sich intensiv mit der Anwendung auseinander</a:t>
            </a:r>
          </a:p>
          <a:p>
            <a:pPr lvl="2" eaLnBrk="1" hangingPunct="1">
              <a:defRPr/>
            </a:pPr>
            <a:r>
              <a:rPr lang="de-DE" sz="2000" dirty="0" smtClean="0"/>
              <a:t>Hat vollständiges Bild der Anwendung</a:t>
            </a:r>
          </a:p>
          <a:p>
            <a:pPr lvl="2" eaLnBrk="1" hangingPunct="1">
              <a:defRPr/>
            </a:pPr>
            <a:r>
              <a:rPr lang="de-DE" sz="2000" dirty="0" smtClean="0"/>
              <a:t>Möchte die Anwendung nach seinen Vorstellungen anpassen</a:t>
            </a:r>
          </a:p>
          <a:p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dgreitens.MAXIMAGO\Desktop\20081029_004_Kreislauf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5047" y="1951581"/>
            <a:ext cx="4230688" cy="4267200"/>
          </a:xfrm>
          <a:prstGeom prst="rect">
            <a:avLst/>
          </a:prstGeom>
          <a:noFill/>
        </p:spPr>
      </p:pic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 dirty="0" smtClean="0"/>
              <a:t>Grundlagen MCK</a:t>
            </a:r>
            <a:endParaRPr lang="de-DE" dirty="0" smtClean="0"/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6050"/>
            <a:ext cx="8388350" cy="535531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/>
              <a:t>Der Interaktionskreislauf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73515" y="2382285"/>
            <a:ext cx="1846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/>
            <a:r>
              <a:rPr lang="de-DE" dirty="0" smtClean="0"/>
              <a:t>Visualisierung von Informationen</a:t>
            </a:r>
          </a:p>
          <a:p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5725251" y="2368637"/>
            <a:ext cx="28592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>
              <a:defRPr/>
            </a:pPr>
            <a:r>
              <a:rPr lang="de-DE" dirty="0" smtClean="0"/>
              <a:t>Aufnehmen, Verstehen und Verarbeiten der Information</a:t>
            </a:r>
          </a:p>
        </p:txBody>
      </p:sp>
      <p:sp>
        <p:nvSpPr>
          <p:cNvPr id="14" name="Rechteck 13"/>
          <p:cNvSpPr/>
          <p:nvPr/>
        </p:nvSpPr>
        <p:spPr>
          <a:xfrm>
            <a:off x="5725251" y="5101118"/>
            <a:ext cx="28592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>
              <a:defRPr/>
            </a:pPr>
            <a:r>
              <a:rPr lang="de-DE" dirty="0" smtClean="0"/>
              <a:t>Entscheidungs-</a:t>
            </a:r>
          </a:p>
          <a:p>
            <a:pPr lvl="1" eaLnBrk="1" hangingPunct="1">
              <a:defRPr/>
            </a:pPr>
            <a:r>
              <a:rPr lang="de-DE" dirty="0" err="1" smtClean="0"/>
              <a:t>findung</a:t>
            </a:r>
            <a:endParaRPr lang="de-DE" dirty="0" smtClean="0"/>
          </a:p>
        </p:txBody>
      </p:sp>
      <p:sp>
        <p:nvSpPr>
          <p:cNvPr id="16" name="Rechteck 15"/>
          <p:cNvSpPr/>
          <p:nvPr/>
        </p:nvSpPr>
        <p:spPr>
          <a:xfrm>
            <a:off x="-301238" y="5087470"/>
            <a:ext cx="28592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 eaLnBrk="1" hangingPunct="1">
              <a:defRPr/>
            </a:pPr>
            <a:r>
              <a:rPr lang="de-DE" dirty="0" smtClean="0"/>
              <a:t>Mitteilung an das System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179940" y="3439231"/>
            <a:ext cx="2374703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UI-Design beeinflusst nur über die Visualisierung den gesamten Kreislauf.</a:t>
            </a:r>
            <a:endParaRPr lang="de-DE" dirty="0"/>
          </a:p>
        </p:txBody>
      </p:sp>
      <p:pic>
        <p:nvPicPr>
          <p:cNvPr id="4100" name="Picture 4" descr="C:\Users\dgreitens.MAXIMAGO\Desktop\20081029_004_Kreislauf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5047" y="1903068"/>
            <a:ext cx="4230688" cy="4267200"/>
          </a:xfrm>
          <a:prstGeom prst="rect">
            <a:avLst/>
          </a:prstGeom>
          <a:noFill/>
        </p:spPr>
      </p:pic>
      <p:pic>
        <p:nvPicPr>
          <p:cNvPr id="4102" name="Picture 6" descr="C:\Users\dgreitens.MAXIMAGO\Desktop\20081029_004_Kreislauf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5047" y="1889420"/>
            <a:ext cx="4230688" cy="4267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decel="100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93113" cy="757130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/>
              <a:t>Aufgaben eines User-Interfaces</a:t>
            </a:r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50528"/>
            <a:ext cx="8388350" cy="4173450"/>
          </a:xfrm>
        </p:spPr>
        <p:txBody>
          <a:bodyPr/>
          <a:lstStyle/>
          <a:p>
            <a:pPr marL="460375" lvl="1" indent="-460375" eaLnBrk="1" hangingPunct="1">
              <a:defRPr/>
            </a:pPr>
            <a:r>
              <a:rPr lang="da-DK" dirty="0" smtClean="0"/>
              <a:t>Verständlich Informationen darstellen</a:t>
            </a:r>
          </a:p>
          <a:p>
            <a:pPr marL="460375" lvl="1" indent="-460375" eaLnBrk="1" hangingPunct="1">
              <a:defRPr/>
            </a:pPr>
            <a:r>
              <a:rPr lang="da-DK" dirty="0" smtClean="0"/>
              <a:t>Entscheidungsfindung unterstützen</a:t>
            </a:r>
          </a:p>
          <a:p>
            <a:pPr marL="460375" lvl="1" indent="-460375" eaLnBrk="1" hangingPunct="1">
              <a:defRPr/>
            </a:pPr>
            <a:r>
              <a:rPr lang="da-DK" dirty="0" smtClean="0"/>
              <a:t>Zugriff auf Funktionen bieten</a:t>
            </a:r>
          </a:p>
          <a:p>
            <a:pPr marL="460375" lvl="1" indent="-460375" eaLnBrk="1" hangingPunct="1">
              <a:defRPr/>
            </a:pPr>
            <a:r>
              <a:rPr lang="da-DK" dirty="0" smtClean="0"/>
              <a:t>Abläufe abbilden</a:t>
            </a:r>
          </a:p>
          <a:p>
            <a:pPr marL="460375" lvl="1" indent="-460375" eaLnBrk="1" hangingPunct="1">
              <a:defRPr/>
            </a:pPr>
            <a:endParaRPr lang="da-DK" dirty="0" smtClean="0"/>
          </a:p>
          <a:p>
            <a:pPr marL="460375" lvl="1" indent="-460375" eaLnBrk="1" hangingPunct="1">
              <a:defRPr/>
            </a:pPr>
            <a:r>
              <a:rPr lang="da-DK" dirty="0" smtClean="0"/>
              <a:t>Benutzer motivieren</a:t>
            </a:r>
          </a:p>
          <a:p>
            <a:pPr marL="460375" lvl="1" indent="-460375" eaLnBrk="1" hangingPunct="1">
              <a:buNone/>
              <a:defRPr/>
            </a:pPr>
            <a:endParaRPr lang="da-DK" dirty="0" smtClean="0"/>
          </a:p>
          <a:p>
            <a:pPr eaLnBrk="1" hangingPunct="1">
              <a:defRPr/>
            </a:pPr>
            <a:endParaRPr lang="de-DE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93113" cy="1421928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/>
              <a:t>Die 8 goldenen Regeln </a:t>
            </a:r>
            <a:br>
              <a:rPr lang="de-DE" dirty="0" smtClean="0"/>
            </a:br>
            <a:r>
              <a:rPr lang="de-DE" dirty="0" smtClean="0"/>
              <a:t>des UI-Designs</a:t>
            </a:r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79128"/>
            <a:ext cx="8388350" cy="2880789"/>
          </a:xfrm>
        </p:spPr>
        <p:txBody>
          <a:bodyPr/>
          <a:lstStyle/>
          <a:p>
            <a:pPr marL="460375" lvl="1" indent="-460375" eaLnBrk="1" hangingPunct="1">
              <a:defRPr/>
            </a:pPr>
            <a:r>
              <a:rPr lang="da-DK" dirty="0" smtClean="0"/>
              <a:t>Gewährleisten bei Einhaltung bereits hohes Maß an Ergonomie</a:t>
            </a:r>
          </a:p>
          <a:p>
            <a:pPr marL="460375" lvl="1" indent="-460375" eaLnBrk="1" hangingPunct="1">
              <a:defRPr/>
            </a:pPr>
            <a:r>
              <a:rPr lang="da-DK" dirty="0" smtClean="0"/>
              <a:t>Basieren auf dem Buch ”Designing User-Interface” von Ben Shneiderman aus dem Jahre 1987</a:t>
            </a:r>
          </a:p>
          <a:p>
            <a:pPr marL="460375" lvl="1" indent="-460375" eaLnBrk="1" hangingPunct="1">
              <a:defRPr/>
            </a:pPr>
            <a:r>
              <a:rPr lang="da-DK" dirty="0" smtClean="0"/>
              <a:t>Haben nach wie vor uneingeschränkt Bestand!</a:t>
            </a:r>
          </a:p>
          <a:p>
            <a:pPr eaLnBrk="1" hangingPunct="1">
              <a:defRPr/>
            </a:pPr>
            <a:endParaRPr lang="de-DE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93113" cy="1421928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/>
              <a:t>Die 8 goldenen Regeln </a:t>
            </a:r>
            <a:br>
              <a:rPr lang="de-DE" dirty="0" smtClean="0"/>
            </a:br>
            <a:r>
              <a:rPr lang="de-DE" dirty="0" smtClean="0"/>
              <a:t>des UI-Designs</a:t>
            </a:r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79128"/>
            <a:ext cx="8388350" cy="4099584"/>
          </a:xfrm>
        </p:spPr>
        <p:txBody>
          <a:bodyPr/>
          <a:lstStyle/>
          <a:p>
            <a:pPr marL="514350" lvl="1" indent="-514350" eaLnBrk="1" hangingPunct="1">
              <a:buFont typeface="+mj-lt"/>
              <a:buAutoNum type="arabicPeriod"/>
              <a:defRPr/>
            </a:pPr>
            <a:r>
              <a:rPr lang="da-DK" dirty="0" smtClean="0"/>
              <a:t>Konsistenz wahren</a:t>
            </a:r>
          </a:p>
          <a:p>
            <a:pPr marL="514350" lvl="1" indent="-514350" eaLnBrk="1" hangingPunct="1">
              <a:buFont typeface="+mj-lt"/>
              <a:buAutoNum type="arabicPeriod"/>
              <a:defRPr/>
            </a:pPr>
            <a:r>
              <a:rPr lang="da-DK" dirty="0" smtClean="0"/>
              <a:t>Abkürzungen ermöglichen</a:t>
            </a:r>
          </a:p>
          <a:p>
            <a:pPr marL="514350" lvl="1" indent="-514350" eaLnBrk="1" hangingPunct="1">
              <a:buFont typeface="+mj-lt"/>
              <a:buAutoNum type="arabicPeriod"/>
              <a:defRPr/>
            </a:pPr>
            <a:r>
              <a:rPr lang="da-DK" dirty="0" smtClean="0"/>
              <a:t>Informative Rückmeldungen geben</a:t>
            </a:r>
          </a:p>
          <a:p>
            <a:pPr marL="514350" lvl="1" indent="-514350" eaLnBrk="1" hangingPunct="1">
              <a:buFont typeface="+mj-lt"/>
              <a:buAutoNum type="arabicPeriod"/>
              <a:defRPr/>
            </a:pPr>
            <a:r>
              <a:rPr lang="da-DK" dirty="0" smtClean="0"/>
              <a:t>Operationen klar abschließen</a:t>
            </a:r>
          </a:p>
          <a:p>
            <a:pPr marL="514350" lvl="1" indent="-514350" eaLnBrk="1" hangingPunct="1">
              <a:buFont typeface="+mj-lt"/>
              <a:buAutoNum type="arabicPeriod"/>
              <a:defRPr/>
            </a:pPr>
            <a:r>
              <a:rPr lang="da-DK" dirty="0" smtClean="0"/>
              <a:t>Hilfreiche Fehlerbehandlung bieten</a:t>
            </a:r>
          </a:p>
          <a:p>
            <a:pPr marL="514350" lvl="1" indent="-514350" eaLnBrk="1" hangingPunct="1">
              <a:buFont typeface="+mj-lt"/>
              <a:buAutoNum type="arabicPeriod"/>
              <a:defRPr/>
            </a:pPr>
            <a:r>
              <a:rPr lang="da-DK" dirty="0" smtClean="0"/>
              <a:t>Umkehrung von Aktionen ermöglichen</a:t>
            </a:r>
          </a:p>
          <a:p>
            <a:pPr marL="514350" lvl="1" indent="-514350" eaLnBrk="1" hangingPunct="1">
              <a:buFont typeface="+mj-lt"/>
              <a:buAutoNum type="arabicPeriod"/>
              <a:defRPr/>
            </a:pPr>
            <a:r>
              <a:rPr lang="da-DK" dirty="0" smtClean="0"/>
              <a:t>Benutzerkontrolle zulassen</a:t>
            </a:r>
          </a:p>
          <a:p>
            <a:pPr marL="514350" lvl="1" indent="-514350" eaLnBrk="1" hangingPunct="1">
              <a:buFont typeface="+mj-lt"/>
              <a:buAutoNum type="arabicPeriod"/>
              <a:defRPr/>
            </a:pPr>
            <a:r>
              <a:rPr lang="da-DK" dirty="0" smtClean="0"/>
              <a:t>Kurzzeitgedächtnis entlasten</a:t>
            </a:r>
            <a:endParaRPr lang="de-DE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1: Konsistenz wahren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1416050"/>
            <a:ext cx="8388350" cy="2456057"/>
          </a:xfrm>
        </p:spPr>
        <p:txBody>
          <a:bodyPr/>
          <a:lstStyle/>
          <a:p>
            <a:r>
              <a:rPr lang="de-DE" dirty="0" smtClean="0"/>
              <a:t>Beschreibt die Durchgängigkeit von Systematiken, Abläufen, Terminologien und Symbolen</a:t>
            </a:r>
          </a:p>
          <a:p>
            <a:r>
              <a:rPr lang="de-DE" dirty="0" smtClean="0"/>
              <a:t>Ermöglicht dem Benutzer an vorhandenes Wissen anzuknüpfen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942975" y="4000500"/>
            <a:ext cx="7286625" cy="2382191"/>
          </a:xfrm>
          <a:prstGeom prst="rect">
            <a:avLst/>
          </a:prstGeom>
          <a:solidFill>
            <a:srgbClr val="FFFFFF">
              <a:alpha val="43137"/>
            </a:srgb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60375" lvl="0" indent="-460375">
              <a:lnSpc>
                <a:spcPct val="90000"/>
              </a:lnSpc>
              <a:spcBef>
                <a:spcPct val="30000"/>
              </a:spcBef>
              <a:buClr>
                <a:srgbClr val="FFDD4F"/>
              </a:buClr>
              <a:buSzPct val="55000"/>
              <a:buBlip>
                <a:blip r:embed="rId2"/>
              </a:buBlip>
            </a:pPr>
            <a:r>
              <a:rPr lang="de-DE" dirty="0" smtClean="0">
                <a:solidFill>
                  <a:schemeClr val="tx1"/>
                </a:solidFill>
              </a:rPr>
              <a:t>Es werden für wiederkehrende Bezeichnungen immer die gleichen Bezeichnungen verwendet (z.B. am Ende eines Dialogs „Schließen“, „Beenden“, „Fertig“)</a:t>
            </a:r>
          </a:p>
          <a:p>
            <a:pPr marL="460375" lvl="0" indent="-460375">
              <a:lnSpc>
                <a:spcPct val="90000"/>
              </a:lnSpc>
              <a:spcBef>
                <a:spcPct val="30000"/>
              </a:spcBef>
              <a:buClr>
                <a:srgbClr val="FFDD4F"/>
              </a:buClr>
              <a:buSzPct val="55000"/>
              <a:buBlip>
                <a:blip r:embed="rId2"/>
              </a:buBlip>
            </a:pPr>
            <a:r>
              <a:rPr lang="de-DE" dirty="0" smtClean="0">
                <a:solidFill>
                  <a:schemeClr val="tx1"/>
                </a:solidFill>
              </a:rPr>
              <a:t>Ein Symbol steht immer für die gleiche Aktion</a:t>
            </a:r>
          </a:p>
          <a:p>
            <a:pPr marL="460375" lvl="0" indent="-460375">
              <a:lnSpc>
                <a:spcPct val="90000"/>
              </a:lnSpc>
              <a:spcBef>
                <a:spcPct val="30000"/>
              </a:spcBef>
              <a:buClr>
                <a:srgbClr val="FFDD4F"/>
              </a:buClr>
              <a:buSzPct val="55000"/>
              <a:buBlip>
                <a:blip r:embed="rId2"/>
              </a:buBlip>
            </a:pPr>
            <a:r>
              <a:rPr lang="de-DE" dirty="0" smtClean="0">
                <a:solidFill>
                  <a:schemeClr val="tx1"/>
                </a:solidFill>
              </a:rPr>
              <a:t>Elemente eines Typs sind wiedererkennbar</a:t>
            </a:r>
          </a:p>
          <a:p>
            <a:pPr marL="460375" lvl="0" indent="-460375">
              <a:lnSpc>
                <a:spcPct val="90000"/>
              </a:lnSpc>
              <a:spcBef>
                <a:spcPct val="30000"/>
              </a:spcBef>
              <a:buClr>
                <a:srgbClr val="FFDD4F"/>
              </a:buClr>
              <a:buSzPct val="55000"/>
              <a:buBlip>
                <a:blip r:embed="rId2"/>
              </a:buBlip>
            </a:pPr>
            <a:r>
              <a:rPr lang="de-DE" dirty="0" smtClean="0">
                <a:solidFill>
                  <a:schemeClr val="tx1"/>
                </a:solidFill>
              </a:rPr>
              <a:t>Innerhalb einer Produktreihe sind in verschiedenen Produkten gleiche Menüpunkte an gleicher Stelle zu finden</a:t>
            </a:r>
          </a:p>
          <a:p>
            <a:pPr marL="460375" lvl="0" indent="-460375">
              <a:lnSpc>
                <a:spcPct val="90000"/>
              </a:lnSpc>
              <a:spcBef>
                <a:spcPct val="30000"/>
              </a:spcBef>
              <a:buClr>
                <a:srgbClr val="FFDD4F"/>
              </a:buClr>
              <a:buSzPct val="55000"/>
              <a:buBlip>
                <a:blip r:embed="rId2"/>
              </a:buBlip>
            </a:pPr>
            <a:r>
              <a:rPr lang="de-DE" dirty="0" smtClean="0">
                <a:solidFill>
                  <a:schemeClr val="tx1"/>
                </a:solidFill>
              </a:rPr>
              <a:t>Die Metapher „Arbeitsplatz“ wird eingehalten: z.B. Ordner- und Dokument-Symbole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8350" cy="1421928"/>
          </a:xfrm>
        </p:spPr>
        <p:txBody>
          <a:bodyPr/>
          <a:lstStyle/>
          <a:p>
            <a:pPr lvl="1"/>
            <a:r>
              <a:rPr lang="de-DE" dirty="0" smtClean="0"/>
              <a:t>2: </a:t>
            </a:r>
            <a:r>
              <a:rPr lang="da-DK" dirty="0" smtClean="0"/>
              <a:t>Abkürzungen ermöglichen</a:t>
            </a:r>
            <a:br>
              <a:rPr lang="da-DK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1416050"/>
            <a:ext cx="8388350" cy="1569660"/>
          </a:xfrm>
        </p:spPr>
        <p:txBody>
          <a:bodyPr/>
          <a:lstStyle/>
          <a:p>
            <a:r>
              <a:rPr lang="de-DE" dirty="0" smtClean="0"/>
              <a:t>Die Möglichkeit sich wiederholende und gleiche Wege übergehen zu können</a:t>
            </a:r>
          </a:p>
          <a:p>
            <a:r>
              <a:rPr lang="de-DE" dirty="0" smtClean="0"/>
              <a:t>Vor allem für Benutzerklasse „Experte“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942975" y="3354574"/>
            <a:ext cx="7286625" cy="1200329"/>
          </a:xfrm>
          <a:prstGeom prst="rect">
            <a:avLst/>
          </a:prstGeom>
          <a:solidFill>
            <a:srgbClr val="FFFFFF">
              <a:alpha val="43137"/>
            </a:srgb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60375" lvl="0" indent="-460375">
              <a:lnSpc>
                <a:spcPct val="90000"/>
              </a:lnSpc>
              <a:spcBef>
                <a:spcPct val="30000"/>
              </a:spcBef>
              <a:buClr>
                <a:srgbClr val="FFDD4F"/>
              </a:buClr>
              <a:buSzPct val="55000"/>
              <a:buBlip>
                <a:blip r:embed="rId2"/>
              </a:buBlip>
            </a:pPr>
            <a:r>
              <a:rPr lang="de-DE" dirty="0" smtClean="0">
                <a:solidFill>
                  <a:schemeClr val="tx1"/>
                </a:solidFill>
              </a:rPr>
              <a:t>Ablegen und Vorbelegen von Einstellungen (z.B. Standard-Drucker)</a:t>
            </a:r>
          </a:p>
          <a:p>
            <a:pPr marL="460375" lvl="0" indent="-460375">
              <a:lnSpc>
                <a:spcPct val="90000"/>
              </a:lnSpc>
              <a:spcBef>
                <a:spcPct val="30000"/>
              </a:spcBef>
              <a:buClr>
                <a:srgbClr val="FFDD4F"/>
              </a:buClr>
              <a:buSzPct val="55000"/>
              <a:buBlip>
                <a:blip r:embed="rId2"/>
              </a:buBlip>
            </a:pPr>
            <a:r>
              <a:rPr lang="de-DE" dirty="0" smtClean="0">
                <a:solidFill>
                  <a:schemeClr val="tx1"/>
                </a:solidFill>
              </a:rPr>
              <a:t>Makros</a:t>
            </a:r>
          </a:p>
          <a:p>
            <a:pPr marL="460375" lvl="0" indent="-460375">
              <a:lnSpc>
                <a:spcPct val="90000"/>
              </a:lnSpc>
              <a:spcBef>
                <a:spcPct val="30000"/>
              </a:spcBef>
              <a:buClr>
                <a:srgbClr val="FFDD4F"/>
              </a:buClr>
              <a:buSzPct val="55000"/>
              <a:buBlip>
                <a:blip r:embed="rId2"/>
              </a:buBlip>
            </a:pPr>
            <a:r>
              <a:rPr lang="de-DE" dirty="0" smtClean="0">
                <a:solidFill>
                  <a:schemeClr val="tx1"/>
                </a:solidFill>
              </a:rPr>
              <a:t>Schnellstartleiste</a:t>
            </a:r>
          </a:p>
          <a:p>
            <a:pPr marL="460375" lvl="0" indent="-460375">
              <a:lnSpc>
                <a:spcPct val="90000"/>
              </a:lnSpc>
              <a:spcBef>
                <a:spcPct val="30000"/>
              </a:spcBef>
              <a:buClr>
                <a:srgbClr val="FFDD4F"/>
              </a:buClr>
              <a:buSzPct val="55000"/>
              <a:buBlip>
                <a:blip r:embed="rId2"/>
              </a:buBlip>
            </a:pPr>
            <a:r>
              <a:rPr lang="de-DE" dirty="0" smtClean="0">
                <a:solidFill>
                  <a:schemeClr val="tx1"/>
                </a:solidFill>
              </a:rPr>
              <a:t>API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8350" cy="2086725"/>
          </a:xfrm>
        </p:spPr>
        <p:txBody>
          <a:bodyPr/>
          <a:lstStyle/>
          <a:p>
            <a:pPr lvl="1"/>
            <a:r>
              <a:rPr lang="de-DE" dirty="0" smtClean="0"/>
              <a:t>3: </a:t>
            </a:r>
            <a:r>
              <a:rPr lang="da-DK" dirty="0" smtClean="0"/>
              <a:t>Informative Rückmeldungen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1416050"/>
            <a:ext cx="8388350" cy="2012859"/>
          </a:xfrm>
        </p:spPr>
        <p:txBody>
          <a:bodyPr/>
          <a:lstStyle/>
          <a:p>
            <a:r>
              <a:rPr lang="de-DE" dirty="0" smtClean="0"/>
              <a:t>Das System muss dem Benutzer mitteilen, dass seine Mitteilung angekommen ist</a:t>
            </a:r>
          </a:p>
          <a:p>
            <a:r>
              <a:rPr lang="de-DE" dirty="0" smtClean="0"/>
              <a:t>Gibt dem Benutzer das Gefühl, das System zu kontrollieren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942975" y="3838575"/>
            <a:ext cx="7286625" cy="904863"/>
          </a:xfrm>
          <a:prstGeom prst="rect">
            <a:avLst/>
          </a:prstGeom>
          <a:solidFill>
            <a:srgbClr val="FFFFFF">
              <a:alpha val="43137"/>
            </a:srgb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60375" lvl="0" indent="-460375">
              <a:lnSpc>
                <a:spcPct val="90000"/>
              </a:lnSpc>
              <a:spcBef>
                <a:spcPct val="30000"/>
              </a:spcBef>
              <a:buClr>
                <a:srgbClr val="FFDD4F"/>
              </a:buClr>
              <a:buSzPct val="55000"/>
              <a:buBlip>
                <a:blip r:embed="rId2"/>
              </a:buBlip>
            </a:pPr>
            <a:r>
              <a:rPr lang="de-DE" dirty="0" smtClean="0">
                <a:solidFill>
                  <a:schemeClr val="tx1"/>
                </a:solidFill>
              </a:rPr>
              <a:t>Anwendung zeigt Effekt bei Klick auf einen Button</a:t>
            </a:r>
          </a:p>
          <a:p>
            <a:pPr marL="460375" lvl="0" indent="-460375">
              <a:lnSpc>
                <a:spcPct val="90000"/>
              </a:lnSpc>
              <a:spcBef>
                <a:spcPct val="30000"/>
              </a:spcBef>
              <a:buClr>
                <a:srgbClr val="FFDD4F"/>
              </a:buClr>
              <a:buSzPct val="55000"/>
              <a:buBlip>
                <a:blip r:embed="rId2"/>
              </a:buBlip>
            </a:pPr>
            <a:r>
              <a:rPr lang="de-DE" dirty="0" smtClean="0">
                <a:solidFill>
                  <a:schemeClr val="tx1"/>
                </a:solidFill>
              </a:rPr>
              <a:t>Lade-Balken visualisiert Aktivität</a:t>
            </a:r>
          </a:p>
          <a:p>
            <a:pPr marL="460375" lvl="0" indent="-460375">
              <a:lnSpc>
                <a:spcPct val="90000"/>
              </a:lnSpc>
              <a:spcBef>
                <a:spcPct val="30000"/>
              </a:spcBef>
              <a:buClr>
                <a:srgbClr val="FFDD4F"/>
              </a:buClr>
              <a:buSzPct val="55000"/>
              <a:buBlip>
                <a:blip r:embed="rId2"/>
              </a:buBlip>
            </a:pPr>
            <a:endParaRPr lang="de-DE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8350" cy="2751522"/>
          </a:xfrm>
        </p:spPr>
        <p:txBody>
          <a:bodyPr/>
          <a:lstStyle/>
          <a:p>
            <a:pPr lvl="1"/>
            <a:r>
              <a:rPr lang="de-DE" dirty="0" smtClean="0"/>
              <a:t>4: </a:t>
            </a:r>
            <a:r>
              <a:rPr lang="da-DK" dirty="0" smtClean="0"/>
              <a:t>Operationen abschließen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1416050"/>
            <a:ext cx="8388350" cy="3046988"/>
          </a:xfrm>
        </p:spPr>
        <p:txBody>
          <a:bodyPr/>
          <a:lstStyle/>
          <a:p>
            <a:r>
              <a:rPr lang="de-DE" dirty="0" smtClean="0"/>
              <a:t>Das System sollte jeden Abschluss einer Aktion quittieren</a:t>
            </a:r>
          </a:p>
          <a:p>
            <a:r>
              <a:rPr lang="de-DE" dirty="0" smtClean="0"/>
              <a:t>Benutzer hat Gewissheit, dass eine Aktion erfolgreich war und er fortfahren kann</a:t>
            </a:r>
          </a:p>
          <a:p>
            <a:r>
              <a:rPr lang="de-DE" dirty="0" smtClean="0"/>
              <a:t>Gibt dem Benutzer das Gefühl, das System zu kontrollieren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942975" y="4915469"/>
            <a:ext cx="7286625" cy="609398"/>
          </a:xfrm>
          <a:prstGeom prst="rect">
            <a:avLst/>
          </a:prstGeom>
          <a:solidFill>
            <a:srgbClr val="FFFFFF">
              <a:alpha val="43137"/>
            </a:srgb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60375" lvl="0" indent="-460375">
              <a:lnSpc>
                <a:spcPct val="90000"/>
              </a:lnSpc>
              <a:spcBef>
                <a:spcPct val="30000"/>
              </a:spcBef>
              <a:buClr>
                <a:srgbClr val="FFDD4F"/>
              </a:buClr>
              <a:buSzPct val="55000"/>
              <a:buBlip>
                <a:blip r:embed="rId2"/>
              </a:buBlip>
            </a:pPr>
            <a:r>
              <a:rPr lang="de-DE" dirty="0" smtClean="0">
                <a:solidFill>
                  <a:schemeClr val="tx1"/>
                </a:solidFill>
              </a:rPr>
              <a:t>Deutlicher Hinweis, dass ein Download abgeschlossen ist</a:t>
            </a:r>
          </a:p>
          <a:p>
            <a:pPr marL="460375" lvl="0" indent="-460375">
              <a:lnSpc>
                <a:spcPct val="90000"/>
              </a:lnSpc>
              <a:spcBef>
                <a:spcPct val="30000"/>
              </a:spcBef>
              <a:buClr>
                <a:srgbClr val="FFDD4F"/>
              </a:buClr>
              <a:buSzPct val="55000"/>
              <a:buBlip>
                <a:blip r:embed="rId2"/>
              </a:buBlip>
            </a:pPr>
            <a:r>
              <a:rPr lang="de-DE" dirty="0" smtClean="0">
                <a:solidFill>
                  <a:schemeClr val="tx1"/>
                </a:solidFill>
              </a:rPr>
              <a:t>Das Ergebnis eines Speichervorgangs wird angezeigt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93113" cy="757130"/>
          </a:xfrm>
        </p:spPr>
        <p:txBody>
          <a:bodyPr/>
          <a:lstStyle/>
          <a:p>
            <a:pPr lvl="1"/>
            <a:r>
              <a:rPr lang="de-DE" b="1" dirty="0" smtClean="0"/>
              <a:t>Über: Daniel Greitens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1416050"/>
            <a:ext cx="8388350" cy="5115246"/>
          </a:xfrm>
        </p:spPr>
        <p:txBody>
          <a:bodyPr/>
          <a:lstStyle/>
          <a:p>
            <a:r>
              <a:rPr lang="de-DE" dirty="0" smtClean="0"/>
              <a:t>MVP Visual Developer – Expression</a:t>
            </a:r>
          </a:p>
          <a:p>
            <a:r>
              <a:rPr lang="de-DE" dirty="0" smtClean="0"/>
              <a:t>Geschäftsführer </a:t>
            </a:r>
            <a:r>
              <a:rPr lang="de-DE" dirty="0" err="1" smtClean="0"/>
              <a:t>maximago</a:t>
            </a:r>
            <a:r>
              <a:rPr lang="de-DE" dirty="0" smtClean="0"/>
              <a:t> GmbH</a:t>
            </a:r>
          </a:p>
          <a:p>
            <a:r>
              <a:rPr lang="de-DE" dirty="0" smtClean="0"/>
              <a:t>Agentur für neue Medien, spezialisiert auf Microsoft-Technologie</a:t>
            </a:r>
          </a:p>
          <a:p>
            <a:r>
              <a:rPr lang="de-DE" dirty="0" smtClean="0"/>
              <a:t>Seit 10 Jahren freier Berater von Microsoft</a:t>
            </a:r>
          </a:p>
          <a:p>
            <a:r>
              <a:rPr lang="de-DE" dirty="0" smtClean="0"/>
              <a:t>Diverse Fachartikel in der </a:t>
            </a:r>
            <a:r>
              <a:rPr lang="de-DE" dirty="0" err="1" smtClean="0"/>
              <a:t>iX</a:t>
            </a:r>
            <a:endParaRPr lang="de-DE" dirty="0" smtClean="0"/>
          </a:p>
          <a:p>
            <a:r>
              <a:rPr lang="de-DE" dirty="0" err="1" smtClean="0"/>
              <a:t>Buch„UI</a:t>
            </a:r>
            <a:r>
              <a:rPr lang="de-DE" dirty="0" smtClean="0"/>
              <a:t>-Design mit Expression </a:t>
            </a:r>
            <a:r>
              <a:rPr lang="de-DE" dirty="0" err="1" smtClean="0"/>
              <a:t>Blend</a:t>
            </a:r>
            <a:r>
              <a:rPr lang="de-DE" dirty="0" smtClean="0"/>
              <a:t> 2“</a:t>
            </a:r>
          </a:p>
          <a:p>
            <a:r>
              <a:rPr lang="de-DE" dirty="0" smtClean="0"/>
              <a:t>Eigene Community: </a:t>
            </a:r>
            <a:r>
              <a:rPr lang="de-DE" dirty="0" smtClean="0">
                <a:hlinkClick r:id="rId2"/>
              </a:rPr>
              <a:t>www.yourexpression.de</a:t>
            </a:r>
            <a:endParaRPr lang="de-DE" dirty="0" smtClean="0"/>
          </a:p>
          <a:p>
            <a:endParaRPr lang="de-DE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8350" cy="3416320"/>
          </a:xfrm>
        </p:spPr>
        <p:txBody>
          <a:bodyPr/>
          <a:lstStyle/>
          <a:p>
            <a:pPr lvl="1"/>
            <a:r>
              <a:rPr lang="de-DE" dirty="0" smtClean="0"/>
              <a:t>5: </a:t>
            </a:r>
            <a:r>
              <a:rPr lang="da-DK" dirty="0" smtClean="0"/>
              <a:t>Hilfreiche Fehlerbehandlung 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1416050"/>
            <a:ext cx="8388350" cy="2456057"/>
          </a:xfrm>
        </p:spPr>
        <p:txBody>
          <a:bodyPr/>
          <a:lstStyle/>
          <a:p>
            <a:r>
              <a:rPr lang="de-DE" dirty="0" smtClean="0"/>
              <a:t>Das System sollte Fehler-tolerant sein, z.B. bei Eingaben</a:t>
            </a:r>
          </a:p>
          <a:p>
            <a:r>
              <a:rPr lang="de-DE" dirty="0" smtClean="0"/>
              <a:t>Treten Fehler auf, die die Anwendung nicht tolerieren kann, müssen weiterführende Schritte aufgezeigt werden.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942975" y="3872107"/>
            <a:ext cx="7286625" cy="1126462"/>
          </a:xfrm>
          <a:prstGeom prst="rect">
            <a:avLst/>
          </a:prstGeom>
          <a:solidFill>
            <a:srgbClr val="FFFFFF">
              <a:alpha val="43137"/>
            </a:srgb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60375" lvl="0" indent="-460375">
              <a:lnSpc>
                <a:spcPct val="90000"/>
              </a:lnSpc>
              <a:spcBef>
                <a:spcPct val="30000"/>
              </a:spcBef>
              <a:buClr>
                <a:srgbClr val="FFDD4F"/>
              </a:buClr>
              <a:buSzPct val="55000"/>
              <a:buBlip>
                <a:blip r:embed="rId2"/>
              </a:buBlip>
            </a:pPr>
            <a:r>
              <a:rPr lang="de-DE" dirty="0" smtClean="0">
                <a:solidFill>
                  <a:schemeClr val="tx1"/>
                </a:solidFill>
              </a:rPr>
              <a:t>Es wird kein exaktes Format bei Eingaben vorausgesetzt (z.B. bei Telefonnummern)</a:t>
            </a:r>
          </a:p>
          <a:p>
            <a:pPr marL="460375" lvl="0" indent="-460375">
              <a:lnSpc>
                <a:spcPct val="90000"/>
              </a:lnSpc>
              <a:spcBef>
                <a:spcPct val="30000"/>
              </a:spcBef>
              <a:buClr>
                <a:srgbClr val="FFDD4F"/>
              </a:buClr>
              <a:buSzPct val="55000"/>
              <a:buBlip>
                <a:blip r:embed="rId2"/>
              </a:buBlip>
            </a:pPr>
            <a:r>
              <a:rPr lang="de-DE" dirty="0" smtClean="0">
                <a:solidFill>
                  <a:schemeClr val="tx1"/>
                </a:solidFill>
              </a:rPr>
              <a:t>Weiterleitung auf ein umfangreiches Hilfesystem (z.B. Visual Studio)</a:t>
            </a:r>
          </a:p>
          <a:p>
            <a:pPr marL="460375" lvl="0" indent="-460375">
              <a:lnSpc>
                <a:spcPct val="90000"/>
              </a:lnSpc>
              <a:spcBef>
                <a:spcPct val="30000"/>
              </a:spcBef>
              <a:buClr>
                <a:srgbClr val="FFDD4F"/>
              </a:buClr>
              <a:buSzPct val="55000"/>
              <a:buBlip>
                <a:blip r:embed="rId2"/>
              </a:buBlip>
            </a:pPr>
            <a:r>
              <a:rPr lang="de-DE" dirty="0" smtClean="0">
                <a:solidFill>
                  <a:schemeClr val="tx1"/>
                </a:solidFill>
              </a:rPr>
              <a:t>„Wenden Sie sich an den Administrator“ hilft kaum einem Benutzer</a:t>
            </a:r>
          </a:p>
        </p:txBody>
      </p:sp>
      <p:pic>
        <p:nvPicPr>
          <p:cNvPr id="5123" name="Picture 3" descr="C:\Users\dgreitens.MAXIMAGO\Desktop\fehler.gif"/>
          <p:cNvPicPr>
            <a:picLocks noChangeAspect="1" noChangeArrowheads="1"/>
          </p:cNvPicPr>
          <p:nvPr/>
        </p:nvPicPr>
        <p:blipFill>
          <a:blip r:embed="rId3"/>
          <a:srcRect l="47448" t="61574" r="43560" b="20966"/>
          <a:stretch>
            <a:fillRect/>
          </a:stretch>
        </p:blipFill>
        <p:spPr bwMode="auto">
          <a:xfrm>
            <a:off x="7098107" y="5276850"/>
            <a:ext cx="704850" cy="838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5125" name="Picture 5" descr="C:\Users\dgreitens.MAXIMAGO\Desktop\untitled.bmp"/>
          <p:cNvPicPr>
            <a:picLocks noChangeAspect="1" noChangeArrowheads="1"/>
          </p:cNvPicPr>
          <p:nvPr/>
        </p:nvPicPr>
        <p:blipFill>
          <a:blip r:embed="rId4"/>
          <a:srcRect l="35750" t="35050" r="35625" b="40778"/>
          <a:stretch>
            <a:fillRect/>
          </a:stretch>
        </p:blipFill>
        <p:spPr bwMode="auto">
          <a:xfrm>
            <a:off x="4716857" y="5153025"/>
            <a:ext cx="2181225" cy="13814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5124" name="Picture 4" descr="C:\Users\dgreitens.MAXIMAGO\Desktop\MSN%20Fehler.jpg"/>
          <p:cNvPicPr>
            <a:picLocks noChangeAspect="1" noChangeArrowheads="1"/>
          </p:cNvPicPr>
          <p:nvPr/>
        </p:nvPicPr>
        <p:blipFill>
          <a:blip r:embed="rId5"/>
          <a:srcRect l="26631" t="38580" r="32825" b="33552"/>
          <a:stretch>
            <a:fillRect/>
          </a:stretch>
        </p:blipFill>
        <p:spPr bwMode="auto">
          <a:xfrm>
            <a:off x="1308999" y="5153025"/>
            <a:ext cx="3255458" cy="161925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8350" cy="4081117"/>
          </a:xfrm>
        </p:spPr>
        <p:txBody>
          <a:bodyPr/>
          <a:lstStyle/>
          <a:p>
            <a:pPr lvl="1"/>
            <a:r>
              <a:rPr lang="de-DE" dirty="0" smtClean="0"/>
              <a:t>6: </a:t>
            </a:r>
            <a:r>
              <a:rPr lang="da-DK" dirty="0" smtClean="0"/>
              <a:t>Umkehrung von Aktionen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1416050"/>
            <a:ext cx="8388350" cy="3046988"/>
          </a:xfrm>
        </p:spPr>
        <p:txBody>
          <a:bodyPr/>
          <a:lstStyle/>
          <a:p>
            <a:r>
              <a:rPr lang="de-DE" dirty="0" smtClean="0"/>
              <a:t>Der Benutzer gerät nicht unter den Druck jede Aktion auf Anhieb richtig durchführen zu müssen</a:t>
            </a:r>
          </a:p>
          <a:p>
            <a:r>
              <a:rPr lang="de-DE" dirty="0" smtClean="0"/>
              <a:t>Lädt den Benutzer ein, die Anwendung ohne Angst zu erkunden</a:t>
            </a:r>
          </a:p>
          <a:p>
            <a:r>
              <a:rPr lang="de-DE" dirty="0" smtClean="0"/>
              <a:t>Umkehrung muss unmittelbar im Zugriff sein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942975" y="4743652"/>
            <a:ext cx="7286625" cy="904863"/>
          </a:xfrm>
          <a:prstGeom prst="rect">
            <a:avLst/>
          </a:prstGeom>
          <a:solidFill>
            <a:srgbClr val="FFFFFF">
              <a:alpha val="43137"/>
            </a:srgb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60375" lvl="0" indent="-460375">
              <a:lnSpc>
                <a:spcPct val="90000"/>
              </a:lnSpc>
              <a:spcBef>
                <a:spcPct val="30000"/>
              </a:spcBef>
              <a:buClr>
                <a:srgbClr val="FFDD4F"/>
              </a:buClr>
              <a:buSzPct val="55000"/>
              <a:buBlip>
                <a:blip r:embed="rId3"/>
              </a:buBlip>
            </a:pPr>
            <a:r>
              <a:rPr lang="de-DE" dirty="0" smtClean="0">
                <a:solidFill>
                  <a:schemeClr val="tx1"/>
                </a:solidFill>
              </a:rPr>
              <a:t>Strg + Z</a:t>
            </a:r>
          </a:p>
          <a:p>
            <a:pPr marL="460375" lvl="0" indent="-460375">
              <a:lnSpc>
                <a:spcPct val="90000"/>
              </a:lnSpc>
              <a:spcBef>
                <a:spcPct val="30000"/>
              </a:spcBef>
              <a:buClr>
                <a:srgbClr val="FFDD4F"/>
              </a:buClr>
              <a:buSzPct val="55000"/>
              <a:buBlip>
                <a:blip r:embed="rId3"/>
              </a:buBlip>
            </a:pPr>
            <a:r>
              <a:rPr lang="de-DE" dirty="0" smtClean="0">
                <a:solidFill>
                  <a:schemeClr val="tx1"/>
                </a:solidFill>
              </a:rPr>
              <a:t>„Zurück“-Schaltflächen in Dialog-Abläufen</a:t>
            </a:r>
          </a:p>
          <a:p>
            <a:pPr marL="460375" lvl="0" indent="-460375">
              <a:lnSpc>
                <a:spcPct val="90000"/>
              </a:lnSpc>
              <a:spcBef>
                <a:spcPct val="30000"/>
              </a:spcBef>
              <a:buClr>
                <a:srgbClr val="FFDD4F"/>
              </a:buClr>
              <a:buSzPct val="55000"/>
              <a:buBlip>
                <a:blip r:embed="rId3"/>
              </a:buBlip>
            </a:pPr>
            <a:r>
              <a:rPr lang="de-DE" dirty="0" smtClean="0">
                <a:solidFill>
                  <a:schemeClr val="tx1"/>
                </a:solidFill>
              </a:rPr>
              <a:t>Sicht-Umschaltungen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8350" cy="4081117"/>
          </a:xfrm>
        </p:spPr>
        <p:txBody>
          <a:bodyPr/>
          <a:lstStyle/>
          <a:p>
            <a:pPr lvl="1"/>
            <a:r>
              <a:rPr lang="de-DE" dirty="0" smtClean="0"/>
              <a:t>7: </a:t>
            </a:r>
            <a:r>
              <a:rPr lang="da-DK" dirty="0" smtClean="0"/>
              <a:t>Kontrolle zulassen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1416050"/>
            <a:ext cx="8388350" cy="3490186"/>
          </a:xfrm>
        </p:spPr>
        <p:txBody>
          <a:bodyPr/>
          <a:lstStyle/>
          <a:p>
            <a:r>
              <a:rPr lang="de-DE" dirty="0" smtClean="0"/>
              <a:t>Der Benutzer muss zu jedem Zeitpunkt das Gefühl haben, die Anwendung zu kontrollieren</a:t>
            </a:r>
          </a:p>
          <a:p>
            <a:r>
              <a:rPr lang="de-DE" dirty="0" smtClean="0"/>
              <a:t>Dazu muss er die Reaktionen des Systems vorhersehen können</a:t>
            </a:r>
          </a:p>
          <a:p>
            <a:r>
              <a:rPr lang="de-DE" dirty="0" smtClean="0"/>
              <a:t>Kontraproduktiv: Modale Dialoge, Inkonsistenzen in der Anwendung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942975" y="5115127"/>
            <a:ext cx="7286625" cy="609398"/>
          </a:xfrm>
          <a:prstGeom prst="rect">
            <a:avLst/>
          </a:prstGeom>
          <a:solidFill>
            <a:srgbClr val="FFFFFF">
              <a:alpha val="43137"/>
            </a:srgb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60375" lvl="0" indent="-460375">
              <a:lnSpc>
                <a:spcPct val="90000"/>
              </a:lnSpc>
              <a:spcBef>
                <a:spcPct val="30000"/>
              </a:spcBef>
              <a:buClr>
                <a:srgbClr val="FFDD4F"/>
              </a:buClr>
              <a:buSzPct val="55000"/>
              <a:buBlip>
                <a:blip r:embed="rId3"/>
              </a:buBlip>
            </a:pPr>
            <a:r>
              <a:rPr lang="de-DE" dirty="0" smtClean="0">
                <a:solidFill>
                  <a:schemeClr val="tx1"/>
                </a:solidFill>
              </a:rPr>
              <a:t>Task-Manager hat als Prozess immer Priorität</a:t>
            </a:r>
          </a:p>
          <a:p>
            <a:pPr marL="460375" lvl="0" indent="-460375">
              <a:lnSpc>
                <a:spcPct val="90000"/>
              </a:lnSpc>
              <a:spcBef>
                <a:spcPct val="30000"/>
              </a:spcBef>
              <a:buClr>
                <a:srgbClr val="FFDD4F"/>
              </a:buClr>
              <a:buSzPct val="55000"/>
              <a:buBlip>
                <a:blip r:embed="rId3"/>
              </a:buBlip>
            </a:pPr>
            <a:endParaRPr lang="de-DE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8350" cy="4081117"/>
          </a:xfrm>
        </p:spPr>
        <p:txBody>
          <a:bodyPr/>
          <a:lstStyle/>
          <a:p>
            <a:pPr lvl="1"/>
            <a:r>
              <a:rPr lang="de-DE" dirty="0" smtClean="0"/>
              <a:t>8: </a:t>
            </a:r>
            <a:r>
              <a:rPr lang="da-DK" dirty="0" smtClean="0"/>
              <a:t>Kurzzeitgedächtnis entlasten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1416050"/>
            <a:ext cx="8388350" cy="3046988"/>
          </a:xfrm>
        </p:spPr>
        <p:txBody>
          <a:bodyPr/>
          <a:lstStyle/>
          <a:p>
            <a:r>
              <a:rPr lang="de-DE" dirty="0" smtClean="0"/>
              <a:t>Der Benutzer sollte sich so wenig Informationen wie möglich merken müssen</a:t>
            </a:r>
          </a:p>
          <a:p>
            <a:r>
              <a:rPr lang="de-DE" dirty="0" smtClean="0"/>
              <a:t>Informationen, die für eine Aktion notwendig sind, sollten immer für die gesamte Dauer der Aktion visualisiert werden</a:t>
            </a:r>
          </a:p>
          <a:p>
            <a:endParaRPr lang="de-DE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942975" y="4158339"/>
            <a:ext cx="7286625" cy="609398"/>
          </a:xfrm>
          <a:prstGeom prst="rect">
            <a:avLst/>
          </a:prstGeom>
          <a:solidFill>
            <a:srgbClr val="FFFFFF">
              <a:alpha val="43137"/>
            </a:srgb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60375" lvl="0" indent="-460375">
              <a:lnSpc>
                <a:spcPct val="90000"/>
              </a:lnSpc>
              <a:spcBef>
                <a:spcPct val="30000"/>
              </a:spcBef>
              <a:buClr>
                <a:srgbClr val="FFDD4F"/>
              </a:buClr>
              <a:buSzPct val="55000"/>
              <a:buBlip>
                <a:blip r:embed="rId3"/>
              </a:buBlip>
            </a:pPr>
            <a:r>
              <a:rPr lang="de-DE" dirty="0" smtClean="0">
                <a:solidFill>
                  <a:schemeClr val="tx1"/>
                </a:solidFill>
              </a:rPr>
              <a:t>Für Gelegenheitsbenutzer keine Symbole verwenden, statt dessen Texte</a:t>
            </a:r>
          </a:p>
          <a:p>
            <a:pPr marL="460375" lvl="0" indent="-460375">
              <a:lnSpc>
                <a:spcPct val="90000"/>
              </a:lnSpc>
              <a:spcBef>
                <a:spcPct val="30000"/>
              </a:spcBef>
              <a:buClr>
                <a:srgbClr val="FFDD4F"/>
              </a:buClr>
              <a:buSzPct val="55000"/>
              <a:buBlip>
                <a:blip r:embed="rId3"/>
              </a:buBlip>
            </a:pPr>
            <a:r>
              <a:rPr lang="de-DE" dirty="0" smtClean="0">
                <a:solidFill>
                  <a:schemeClr val="tx1"/>
                </a:solidFill>
              </a:rPr>
              <a:t>„Merken“-Liste in Online-Shops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93113" cy="1421928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/>
              <a:t>Die 8 goldenen Regeln </a:t>
            </a:r>
            <a:br>
              <a:rPr lang="de-DE" dirty="0" smtClean="0"/>
            </a:br>
            <a:r>
              <a:rPr lang="de-DE" dirty="0" smtClean="0"/>
              <a:t>des UI-Designs</a:t>
            </a:r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79128"/>
            <a:ext cx="8388350" cy="4099584"/>
          </a:xfrm>
        </p:spPr>
        <p:txBody>
          <a:bodyPr/>
          <a:lstStyle/>
          <a:p>
            <a:pPr marL="514350" lvl="1" indent="-514350" eaLnBrk="1" hangingPunct="1">
              <a:buFont typeface="+mj-lt"/>
              <a:buAutoNum type="arabicPeriod"/>
              <a:defRPr/>
            </a:pPr>
            <a:r>
              <a:rPr lang="da-DK" dirty="0" smtClean="0"/>
              <a:t>Konsistenz wahren</a:t>
            </a:r>
          </a:p>
          <a:p>
            <a:pPr marL="514350" lvl="1" indent="-514350" eaLnBrk="1" hangingPunct="1">
              <a:buFont typeface="+mj-lt"/>
              <a:buAutoNum type="arabicPeriod"/>
              <a:defRPr/>
            </a:pPr>
            <a:r>
              <a:rPr lang="da-DK" dirty="0" smtClean="0"/>
              <a:t>Abkürzungen ermöglichen</a:t>
            </a:r>
          </a:p>
          <a:p>
            <a:pPr marL="514350" lvl="1" indent="-514350" eaLnBrk="1" hangingPunct="1">
              <a:buFont typeface="+mj-lt"/>
              <a:buAutoNum type="arabicPeriod"/>
              <a:defRPr/>
            </a:pPr>
            <a:r>
              <a:rPr lang="da-DK" dirty="0" smtClean="0"/>
              <a:t>Informative Rückmeldungen geben</a:t>
            </a:r>
          </a:p>
          <a:p>
            <a:pPr marL="514350" lvl="1" indent="-514350" eaLnBrk="1" hangingPunct="1">
              <a:buFont typeface="+mj-lt"/>
              <a:buAutoNum type="arabicPeriod"/>
              <a:defRPr/>
            </a:pPr>
            <a:r>
              <a:rPr lang="da-DK" dirty="0" smtClean="0"/>
              <a:t>Operationen klar abschließen</a:t>
            </a:r>
          </a:p>
          <a:p>
            <a:pPr marL="514350" lvl="1" indent="-514350" eaLnBrk="1" hangingPunct="1">
              <a:buFont typeface="+mj-lt"/>
              <a:buAutoNum type="arabicPeriod"/>
              <a:defRPr/>
            </a:pPr>
            <a:r>
              <a:rPr lang="da-DK" dirty="0" smtClean="0"/>
              <a:t>Hilfreiche Fehlerbehandlung bieten</a:t>
            </a:r>
          </a:p>
          <a:p>
            <a:pPr marL="514350" lvl="1" indent="-514350" eaLnBrk="1" hangingPunct="1">
              <a:buFont typeface="+mj-lt"/>
              <a:buAutoNum type="arabicPeriod"/>
              <a:defRPr/>
            </a:pPr>
            <a:r>
              <a:rPr lang="da-DK" dirty="0" smtClean="0"/>
              <a:t>Umkehrung von Aktionen ermöglichen</a:t>
            </a:r>
          </a:p>
          <a:p>
            <a:pPr marL="514350" lvl="1" indent="-514350" eaLnBrk="1" hangingPunct="1">
              <a:buFont typeface="+mj-lt"/>
              <a:buAutoNum type="arabicPeriod"/>
              <a:defRPr/>
            </a:pPr>
            <a:r>
              <a:rPr lang="da-DK" dirty="0" smtClean="0"/>
              <a:t>Benutzerkontrolle zulassen</a:t>
            </a:r>
          </a:p>
          <a:p>
            <a:pPr marL="514350" lvl="1" indent="-514350" eaLnBrk="1" hangingPunct="1">
              <a:buFont typeface="+mj-lt"/>
              <a:buAutoNum type="arabicPeriod"/>
              <a:defRPr/>
            </a:pPr>
            <a:r>
              <a:rPr lang="da-DK" dirty="0" smtClean="0"/>
              <a:t>Kurzzeitgedächtnis entlasten</a:t>
            </a:r>
            <a:endParaRPr lang="de-DE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Zusammenfassung</a:t>
            </a:r>
          </a:p>
        </p:txBody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6050"/>
            <a:ext cx="8388350" cy="44894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de-DE" dirty="0" smtClean="0"/>
              <a:t>Die wichtigsten Faktoren</a:t>
            </a:r>
          </a:p>
          <a:p>
            <a:pPr lvl="1" eaLnBrk="1" hangingPunct="1">
              <a:defRPr/>
            </a:pPr>
            <a:r>
              <a:rPr lang="de-DE" dirty="0" smtClean="0"/>
              <a:t>Sensibilisierung für das Thema „</a:t>
            </a:r>
            <a:r>
              <a:rPr lang="de-DE" dirty="0" err="1" smtClean="0"/>
              <a:t>Usability</a:t>
            </a:r>
            <a:r>
              <a:rPr lang="de-DE" dirty="0" smtClean="0"/>
              <a:t>“</a:t>
            </a:r>
          </a:p>
          <a:p>
            <a:pPr lvl="1" eaLnBrk="1" hangingPunct="1">
              <a:defRPr/>
            </a:pPr>
            <a:r>
              <a:rPr lang="de-DE" dirty="0" smtClean="0"/>
              <a:t>Es müssen die relevanten Benutzerklassen Betrachtung finden, nicht die eigene Meinung zählt!</a:t>
            </a:r>
          </a:p>
          <a:p>
            <a:pPr lvl="1" eaLnBrk="1" hangingPunct="1">
              <a:defRPr/>
            </a:pPr>
            <a:r>
              <a:rPr lang="de-DE" dirty="0" smtClean="0"/>
              <a:t>Der Benutzer muss das Gefühl haben, die Anwendung zu kontrollieren</a:t>
            </a:r>
          </a:p>
          <a:p>
            <a:pPr lvl="1" eaLnBrk="1" hangingPunct="1">
              <a:defRPr/>
            </a:pPr>
            <a:r>
              <a:rPr lang="de-DE" dirty="0" smtClean="0"/>
              <a:t>Der Benutzer muss die Anwendung verstehen und alle Reaktionen vorhersehen können</a:t>
            </a:r>
          </a:p>
          <a:p>
            <a:pPr lvl="1" eaLnBrk="1" hangingPunct="1">
              <a:defRPr/>
            </a:pPr>
            <a:r>
              <a:rPr lang="de-DE" dirty="0" smtClean="0"/>
              <a:t>Die Anwendung muss den Benutzer über alle Vorgänge hinreichend informieren</a:t>
            </a:r>
          </a:p>
          <a:p>
            <a:pPr lvl="1" eaLnBrk="1" hangingPunct="1">
              <a:defRPr/>
            </a:pPr>
            <a:r>
              <a:rPr lang="de-DE" dirty="0" smtClean="0"/>
              <a:t>Die Anwendung muss den Benutzer maximal unterstützen</a:t>
            </a:r>
          </a:p>
          <a:p>
            <a:pPr lvl="1" eaLnBrk="1" hangingPunct="1">
              <a:defRPr/>
            </a:pPr>
            <a:endParaRPr lang="de-DE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Was nun?</a:t>
            </a:r>
          </a:p>
        </p:txBody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6050"/>
            <a:ext cx="8388350" cy="44894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de-DE" dirty="0" smtClean="0"/>
              <a:t>Überlegen Sie, welche Zielgruppen für Ihre Anwendung relevant sind</a:t>
            </a:r>
          </a:p>
          <a:p>
            <a:pPr eaLnBrk="1" hangingPunct="1">
              <a:defRPr/>
            </a:pPr>
            <a:r>
              <a:rPr lang="de-DE" dirty="0" smtClean="0"/>
              <a:t>Versuchen Sie, Ihre Anwendung aus den Augen Ihrer Zielgruppen zu betrachten</a:t>
            </a:r>
          </a:p>
          <a:p>
            <a:pPr eaLnBrk="1" hangingPunct="1">
              <a:defRPr/>
            </a:pPr>
            <a:r>
              <a:rPr lang="de-DE" dirty="0" smtClean="0"/>
              <a:t>Betrachten Sie Ihre Anwendung KRITISCH in Bezug auf die 8 goldenen Regeln und hinsichtlich Ihrer Zielgruppen</a:t>
            </a:r>
          </a:p>
          <a:p>
            <a:pPr eaLnBrk="1" hangingPunct="1">
              <a:defRPr/>
            </a:pPr>
            <a:r>
              <a:rPr lang="de-DE" dirty="0" smtClean="0"/>
              <a:t>Bitten Sie Benutzer um Feedback zu Ihrer Anwendung!</a:t>
            </a:r>
          </a:p>
          <a:p>
            <a:pPr lvl="1" eaLnBrk="1" hangingPunct="1">
              <a:defRPr/>
            </a:pPr>
            <a:endParaRPr lang="de-DE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93113" cy="646331"/>
          </a:xfrm>
        </p:spPr>
        <p:txBody>
          <a:bodyPr/>
          <a:lstStyle/>
          <a:p>
            <a:pPr lvl="1"/>
            <a:r>
              <a:rPr lang="da-DK" sz="4000" dirty="0" smtClean="0"/>
              <a:t>Informationen &amp; Links zum Thema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1111250"/>
            <a:ext cx="8388350" cy="3951851"/>
          </a:xfrm>
        </p:spPr>
        <p:txBody>
          <a:bodyPr/>
          <a:lstStyle/>
          <a:p>
            <a:r>
              <a:rPr lang="de-DE" sz="2800" dirty="0" smtClean="0"/>
              <a:t>MSDN Online</a:t>
            </a:r>
          </a:p>
          <a:p>
            <a:pPr lvl="1"/>
            <a:r>
              <a:rPr lang="de-DE" sz="2400" dirty="0" smtClean="0"/>
              <a:t>Blog von Clemens Lutsch, User Experience Evangelist </a:t>
            </a:r>
            <a:br>
              <a:rPr lang="de-DE" sz="2400" dirty="0" smtClean="0"/>
            </a:br>
            <a:r>
              <a:rPr lang="de-DE" sz="2400" dirty="0" smtClean="0">
                <a:hlinkClick r:id="rId3"/>
              </a:rPr>
              <a:t>http://blogs.msdn.com/clemenslutsch/</a:t>
            </a:r>
            <a:endParaRPr lang="de-DE" sz="2400" dirty="0" smtClean="0"/>
          </a:p>
          <a:p>
            <a:pPr lvl="1"/>
            <a:r>
              <a:rPr lang="de-DE" sz="2400" dirty="0" smtClean="0"/>
              <a:t>Das Interactive Design &amp; Expression Studio-Blog </a:t>
            </a:r>
            <a:br>
              <a:rPr lang="de-DE" sz="2400" dirty="0" smtClean="0"/>
            </a:br>
            <a:r>
              <a:rPr lang="de-DE" sz="2400" dirty="0" smtClean="0"/>
              <a:t> </a:t>
            </a:r>
            <a:r>
              <a:rPr lang="de-DE" sz="2400" dirty="0" smtClean="0">
                <a:hlinkClick r:id="rId4"/>
              </a:rPr>
              <a:t>http://blogs.msdn.com/steffenr/</a:t>
            </a:r>
            <a:endParaRPr lang="de-DE" sz="2400" dirty="0" smtClean="0"/>
          </a:p>
          <a:p>
            <a:r>
              <a:rPr lang="de-DE" sz="2800" dirty="0" smtClean="0"/>
              <a:t>Meine Community</a:t>
            </a:r>
          </a:p>
          <a:p>
            <a:pPr lvl="1"/>
            <a:r>
              <a:rPr lang="de-DE" sz="2400" dirty="0" smtClean="0">
                <a:hlinkClick r:id="rId5"/>
              </a:rPr>
              <a:t>http://www.yourexpression.de</a:t>
            </a:r>
            <a:endParaRPr lang="de-DE" sz="2400" dirty="0" smtClean="0"/>
          </a:p>
          <a:p>
            <a:r>
              <a:rPr lang="de-DE" sz="2800" b="1" dirty="0" smtClean="0"/>
              <a:t>Weitere MSDN Webcasts</a:t>
            </a:r>
          </a:p>
          <a:p>
            <a:pPr lvl="1"/>
            <a:r>
              <a:rPr lang="de-DE" sz="2400" b="1" dirty="0" smtClean="0">
                <a:hlinkClick r:id="rId6"/>
              </a:rPr>
              <a:t>http://www.msdn-online.de/Webcasts/Finder</a:t>
            </a:r>
            <a:r>
              <a:rPr lang="de-DE" sz="2400" b="1" dirty="0" smtClean="0"/>
              <a:t> </a:t>
            </a:r>
            <a:endParaRPr lang="de-DE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194096"/>
            <a:ext cx="8393113" cy="701731"/>
          </a:xfrm>
        </p:spPr>
        <p:txBody>
          <a:bodyPr/>
          <a:lstStyle/>
          <a:p>
            <a:pPr lvl="1"/>
            <a:r>
              <a:rPr lang="da-DK" sz="4400" dirty="0" smtClean="0"/>
              <a:t>Informationen zu MSDN Webcasts</a:t>
            </a:r>
            <a:endParaRPr lang="de-DE" sz="4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30" y="4279882"/>
            <a:ext cx="6564702" cy="1809726"/>
          </a:xfrm>
        </p:spPr>
        <p:txBody>
          <a:bodyPr/>
          <a:lstStyle/>
          <a:p>
            <a:pPr>
              <a:buNone/>
            </a:pPr>
            <a:r>
              <a:rPr lang="de-DE" sz="2000" b="1" dirty="0" smtClean="0"/>
              <a:t>	</a:t>
            </a:r>
            <a:r>
              <a:rPr lang="de-DE" sz="1600" b="1" kern="1200" dirty="0" smtClean="0">
                <a:latin typeface="Arial" charset="0"/>
              </a:rPr>
              <a:t>MSDN Webcast-Finder</a:t>
            </a:r>
            <a:r>
              <a:rPr lang="de-DE" sz="2000" b="1" dirty="0" smtClean="0"/>
              <a:t/>
            </a:r>
            <a:br>
              <a:rPr lang="de-DE" sz="2000" b="1" dirty="0" smtClean="0"/>
            </a:br>
            <a:r>
              <a:rPr lang="de-DE" sz="1600" kern="1200" dirty="0" smtClean="0">
                <a:latin typeface="Arial" charset="0"/>
              </a:rPr>
              <a:t>Im Webcast-Archiv finden Sie mehr als 600 Referate – on-</a:t>
            </a:r>
            <a:r>
              <a:rPr lang="de-DE" sz="1600" kern="1200" dirty="0" err="1" smtClean="0">
                <a:latin typeface="Arial" charset="0"/>
              </a:rPr>
              <a:t>demand</a:t>
            </a:r>
            <a:r>
              <a:rPr lang="de-DE" sz="1600" kern="1200" dirty="0" smtClean="0">
                <a:latin typeface="Arial" charset="0"/>
              </a:rPr>
              <a:t> verfügbar, wann immer Sie Zeit, Lust oder Bedarf haben. MSDN Webcasts - die Extra-Portion Developer </a:t>
            </a:r>
            <a:r>
              <a:rPr lang="de-DE" sz="1600" kern="1200" dirty="0" err="1" smtClean="0">
                <a:latin typeface="Arial" charset="0"/>
              </a:rPr>
              <a:t>Know</a:t>
            </a:r>
            <a:r>
              <a:rPr lang="de-DE" sz="1600" kern="1200" dirty="0" smtClean="0">
                <a:latin typeface="Arial" charset="0"/>
              </a:rPr>
              <a:t> </a:t>
            </a:r>
            <a:r>
              <a:rPr lang="de-DE" sz="1600" kern="1200" dirty="0" err="1" smtClean="0">
                <a:latin typeface="Arial" charset="0"/>
              </a:rPr>
              <a:t>How</a:t>
            </a:r>
            <a:r>
              <a:rPr lang="de-DE" sz="1600" kern="1200" dirty="0" smtClean="0">
                <a:latin typeface="Arial" charset="0"/>
              </a:rPr>
              <a:t>, für den Wissenshunger zwischendurch. </a:t>
            </a:r>
            <a:br>
              <a:rPr lang="de-DE" sz="1600" kern="1200" dirty="0" smtClean="0">
                <a:latin typeface="Arial" charset="0"/>
              </a:rPr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1600" b="1" kern="1200" dirty="0" smtClean="0">
                <a:latin typeface="Arial" charset="0"/>
              </a:rPr>
              <a:t>MSDN Webcasts: </a:t>
            </a:r>
            <a:r>
              <a:rPr lang="de-DE" sz="1600" kern="1200" dirty="0" smtClean="0">
                <a:latin typeface="Arial" charset="0"/>
                <a:hlinkClick r:id="rId2"/>
              </a:rPr>
              <a:t>http://www.msdn-online.de/webcasts/finder</a:t>
            </a:r>
            <a:r>
              <a:rPr lang="de-DE" sz="1600" kern="1200" dirty="0" smtClean="0">
                <a:latin typeface="Arial" charset="0"/>
                <a:hlinkClick r:id="rId3"/>
              </a:rPr>
              <a:t> </a:t>
            </a:r>
          </a:p>
        </p:txBody>
      </p:sp>
      <p:pic>
        <p:nvPicPr>
          <p:cNvPr id="25604" name="Picture 4" descr="MSDN Webcast Finder - Finden statt suchen">
            <a:hlinkClick r:id="rId2" tooltip="MSDN Webcast Finder - das Webcast-Archiv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5225" y="4304931"/>
            <a:ext cx="1733550" cy="1733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feld 5"/>
          <p:cNvSpPr txBox="1"/>
          <p:nvPr/>
        </p:nvSpPr>
        <p:spPr>
          <a:xfrm>
            <a:off x="517585" y="895827"/>
            <a:ext cx="798806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MSDN - das Microsoft Developer Network - unterstützt Entwickler mit einer Reihe von Online- und Offline-Services und liefert mit seinem umfangreichen </a:t>
            </a:r>
            <a:r>
              <a:rPr lang="de-DE" b="1" dirty="0" err="1" smtClean="0"/>
              <a:t>Know-How</a:t>
            </a:r>
            <a:r>
              <a:rPr lang="de-DE" b="1" dirty="0" smtClean="0"/>
              <a:t>-Fundus effiziente Hilfe, wenn es um Fragen der Anwendungsprogrammierung auf Basis von Microsoft-Produkten und -Technologien geht.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MSDN Online ist die zentrale, kostenlose Wissensplattform für deutschsprachige Microsoft-Entwickler im Internet. Über die Adresse </a:t>
            </a:r>
            <a:r>
              <a:rPr lang="de-DE" dirty="0" smtClean="0">
                <a:hlinkClick r:id="rId3"/>
              </a:rPr>
              <a:t>www.msdn-online.de</a:t>
            </a:r>
            <a:r>
              <a:rPr lang="de-DE" dirty="0" smtClean="0"/>
              <a:t> bleiben Sie ganz einfach auf dem Laufenden was Angebote für Entwickler aus dem weltweiten MSDN Angebot betrifft: mit aktuellen Nachrichten, </a:t>
            </a:r>
            <a:r>
              <a:rPr lang="de-DE" b="1" dirty="0" smtClean="0"/>
              <a:t>Webcasts</a:t>
            </a:r>
            <a:r>
              <a:rPr lang="de-DE" dirty="0" smtClean="0"/>
              <a:t>, </a:t>
            </a:r>
            <a:r>
              <a:rPr lang="de-DE" dirty="0" err="1" smtClean="0"/>
              <a:t>How</a:t>
            </a:r>
            <a:r>
              <a:rPr lang="de-DE" dirty="0" smtClean="0"/>
              <a:t>-To Guides, Fachartikeln, ausführlichen Informationen über die Microsoft-Entwicklerwerkzeuge, nützlichen Links zu Community-Ressourcen oder der Vorstellung kommender Software-Versionen. 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icrosoft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black">
          <a:xfrm>
            <a:off x="1981200" y="2460625"/>
            <a:ext cx="5181600" cy="85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feld 3"/>
          <p:cNvSpPr txBox="1"/>
          <p:nvPr/>
        </p:nvSpPr>
        <p:spPr>
          <a:xfrm>
            <a:off x="299922" y="3980558"/>
            <a:ext cx="86154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MSDN Webcasts - die kostenlosen Online-Referate von Microsoft für Entwickler - MSDN Online Deutschland</a:t>
            </a:r>
            <a:br>
              <a:rPr lang="de-DE" dirty="0" smtClean="0"/>
            </a:br>
            <a:r>
              <a:rPr lang="de-DE" dirty="0" smtClean="0">
                <a:hlinkClick r:id="rId4"/>
              </a:rPr>
              <a:t>http://www.msdn-online.de/webcasts</a:t>
            </a:r>
            <a:r>
              <a:rPr lang="de-DE" dirty="0" smtClean="0"/>
              <a:t> </a:t>
            </a:r>
            <a:br>
              <a:rPr lang="de-DE" dirty="0" smtClean="0"/>
            </a:br>
            <a:endParaRPr lang="de-DE" dirty="0"/>
          </a:p>
        </p:txBody>
      </p:sp>
      <p:pic>
        <p:nvPicPr>
          <p:cNvPr id="5" name="Picture 2" descr="bedank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01366" y="1247856"/>
            <a:ext cx="1191778" cy="254218"/>
          </a:xfrm>
          <a:prstGeom prst="rect">
            <a:avLst/>
          </a:prstGeom>
          <a:noFill/>
        </p:spPr>
      </p:pic>
      <p:pic>
        <p:nvPicPr>
          <p:cNvPr id="6" name="Picture 3" descr="danke"/>
          <p:cNvPicPr>
            <a:picLocks noChangeAspect="1" noChangeArrowheads="1"/>
          </p:cNvPicPr>
          <p:nvPr/>
        </p:nvPicPr>
        <p:blipFill>
          <a:blip r:embed="rId6" cstate="print">
            <a:lum bright="-6000" contrast="18000"/>
          </a:blip>
          <a:srcRect/>
          <a:stretch>
            <a:fillRect/>
          </a:stretch>
        </p:blipFill>
        <p:spPr bwMode="auto">
          <a:xfrm>
            <a:off x="675131" y="524217"/>
            <a:ext cx="1022124" cy="28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Gracia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5723" y="1144909"/>
            <a:ext cx="952794" cy="230056"/>
          </a:xfrm>
          <a:prstGeom prst="rect">
            <a:avLst/>
          </a:prstGeom>
          <a:noFill/>
        </p:spPr>
      </p:pic>
      <p:pic>
        <p:nvPicPr>
          <p:cNvPr id="8" name="Picture 5" descr="Grazi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2800" y="1766797"/>
            <a:ext cx="785766" cy="227956"/>
          </a:xfrm>
          <a:prstGeom prst="rect">
            <a:avLst/>
          </a:prstGeom>
          <a:noFill/>
        </p:spPr>
      </p:pic>
      <p:pic>
        <p:nvPicPr>
          <p:cNvPr id="9" name="Picture 6" descr="merc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61221" y="726255"/>
            <a:ext cx="815704" cy="277328"/>
          </a:xfrm>
          <a:prstGeom prst="rect">
            <a:avLst/>
          </a:prstGeom>
          <a:noFill/>
        </p:spPr>
      </p:pic>
      <p:pic>
        <p:nvPicPr>
          <p:cNvPr id="10" name="Picture 7" descr="Obrigad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45010" y="1733707"/>
            <a:ext cx="1055740" cy="261046"/>
          </a:xfrm>
          <a:prstGeom prst="rect">
            <a:avLst/>
          </a:prstGeom>
          <a:noFill/>
        </p:spPr>
      </p:pic>
      <p:pic>
        <p:nvPicPr>
          <p:cNvPr id="11" name="Picture 8" descr="Tak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57606" y="1374965"/>
            <a:ext cx="562538" cy="204846"/>
          </a:xfrm>
          <a:prstGeom prst="rect">
            <a:avLst/>
          </a:prstGeom>
          <a:noFill/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12" cstate="print">
            <a:lum bright="-6000" contrast="18000"/>
          </a:blip>
          <a:srcRect/>
          <a:stretch>
            <a:fillRect/>
          </a:stretch>
        </p:blipFill>
        <p:spPr bwMode="invGray">
          <a:xfrm>
            <a:off x="2552701" y="1400175"/>
            <a:ext cx="1984374" cy="59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0" descr="thanku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58603" y="663225"/>
            <a:ext cx="1065722" cy="340358"/>
          </a:xfrm>
          <a:prstGeom prst="rect">
            <a:avLst/>
          </a:prstGeom>
          <a:noFill/>
        </p:spPr>
      </p:pic>
      <p:pic>
        <p:nvPicPr>
          <p:cNvPr id="14" name="Picture 11" descr="thanku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96025" y="428099"/>
            <a:ext cx="1179698" cy="37712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/>
              <a:t>Agenda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6050"/>
            <a:ext cx="8388350" cy="45180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da-DK" dirty="0" smtClean="0"/>
              <a:t>Ziele eines guten User-Interface-Designs</a:t>
            </a:r>
          </a:p>
          <a:p>
            <a:pPr eaLnBrk="1" hangingPunct="1">
              <a:defRPr/>
            </a:pPr>
            <a:r>
              <a:rPr lang="da-DK" dirty="0" smtClean="0"/>
              <a:t>Geschichte und Entwicklung</a:t>
            </a:r>
          </a:p>
          <a:p>
            <a:pPr eaLnBrk="1" hangingPunct="1">
              <a:defRPr/>
            </a:pPr>
            <a:r>
              <a:rPr lang="da-DK" dirty="0" smtClean="0"/>
              <a:t>Handlungsbedarf</a:t>
            </a:r>
          </a:p>
          <a:p>
            <a:pPr eaLnBrk="1" hangingPunct="1">
              <a:defRPr/>
            </a:pPr>
            <a:r>
              <a:rPr lang="da-DK" dirty="0" smtClean="0"/>
              <a:t>Grundlagen MCK </a:t>
            </a:r>
            <a:r>
              <a:rPr lang="da-DK" sz="2200" dirty="0" smtClean="0"/>
              <a:t>(Mensch-Computer-Kommunikation)</a:t>
            </a:r>
            <a:endParaRPr lang="da-DK" dirty="0" smtClean="0"/>
          </a:p>
          <a:p>
            <a:pPr eaLnBrk="1" hangingPunct="1">
              <a:defRPr/>
            </a:pPr>
            <a:r>
              <a:rPr lang="da-DK" dirty="0" smtClean="0"/>
              <a:t>Aufgaben eines User-Interfaces</a:t>
            </a:r>
          </a:p>
          <a:p>
            <a:pPr eaLnBrk="1" hangingPunct="1">
              <a:defRPr/>
            </a:pPr>
            <a:r>
              <a:rPr lang="da-DK" dirty="0" smtClean="0"/>
              <a:t>Die 8 goldenen Regeln des UI-Designs</a:t>
            </a:r>
          </a:p>
          <a:p>
            <a:pPr eaLnBrk="1" hangingPunct="1">
              <a:defRPr/>
            </a:pPr>
            <a:r>
              <a:rPr lang="da-DK" dirty="0" smtClean="0"/>
              <a:t>Zusammenfassung</a:t>
            </a:r>
          </a:p>
          <a:p>
            <a:pPr eaLnBrk="1" hangingPunct="1">
              <a:defRPr/>
            </a:pPr>
            <a:r>
              <a:rPr lang="da-DK" dirty="0" smtClean="0"/>
              <a:t>Was nun?</a:t>
            </a:r>
          </a:p>
          <a:p>
            <a:pPr eaLnBrk="1" hangingPunct="1">
              <a:defRPr/>
            </a:pPr>
            <a:r>
              <a:rPr lang="da-DK" dirty="0" smtClean="0"/>
              <a:t>Weiterführende Informationen &amp; Links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381000" y="228600"/>
            <a:ext cx="8393113" cy="646331"/>
          </a:xfrm>
          <a:prstGeom prst="rect">
            <a:avLst/>
          </a:prstGeom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Franklin Gothic Medium" pitchFamily="34" charset="0"/>
              </a:rPr>
              <a:t>Nicht vergessen: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Franklin Gothic Medium" pitchFamily="34" charset="0"/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466725" y="485775"/>
            <a:ext cx="8388350" cy="536575"/>
          </a:xfrm>
          <a:prstGeom prst="rect">
            <a:avLst/>
          </a:prstGeom>
        </p:spPr>
        <p:txBody>
          <a:bodyPr/>
          <a:lstStyle/>
          <a:p>
            <a:pPr marL="460375" marR="0" lvl="0" indent="-460375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PPT Meta-Daten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6325" y="725706"/>
            <a:ext cx="5321839" cy="1531719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6" name="Inhaltsplatzhalter 2"/>
          <p:cNvSpPr txBox="1">
            <a:spLocks/>
          </p:cNvSpPr>
          <p:nvPr/>
        </p:nvSpPr>
        <p:spPr>
          <a:xfrm>
            <a:off x="533400" y="2257425"/>
            <a:ext cx="8388350" cy="536575"/>
          </a:xfrm>
          <a:prstGeom prst="rect">
            <a:avLst/>
          </a:prstGeom>
        </p:spPr>
        <p:txBody>
          <a:bodyPr/>
          <a:lstStyle/>
          <a:p>
            <a:pPr marL="460375" marR="0" lvl="0" indent="-460375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Webcast-Meta-Daten</a:t>
            </a:r>
            <a:b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(Siehe Word-Dokument)</a:t>
            </a:r>
          </a:p>
          <a:p>
            <a:pPr marL="460375" marR="0" lvl="0" indent="-460375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lang="de-DE" sz="105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URLs auf MSDN Online sind, auch wenn der Content englischsprachig momentan ist, immer wie folgt anzugeben:</a:t>
            </a:r>
            <a:br>
              <a:rPr lang="de-DE" sz="105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de-DE" sz="105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/>
            </a:r>
            <a:br>
              <a:rPr lang="de-DE" sz="105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de-DE" sz="105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	Aus</a:t>
            </a:r>
          </a:p>
          <a:p>
            <a:pPr marL="917575" lvl="1" indent="-460375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55000"/>
              <a:buFont typeface="Wingdings" pitchFamily="2" charset="2"/>
              <a:buBlip>
                <a:blip r:embed="rId2"/>
              </a:buBlip>
            </a:pPr>
            <a:r>
              <a:rPr kumimoji="0" lang="de-DE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  <a:hlinkClick r:id="rId4"/>
              </a:rPr>
              <a:t>http://msdn2.microsoft.com/en-us/library/xaz.aspx</a:t>
            </a:r>
            <a:r>
              <a:rPr kumimoji="0" lang="de-DE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de-DE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wird</a:t>
            </a:r>
          </a:p>
          <a:p>
            <a:pPr marL="917575" lvl="1" indent="-460375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55000"/>
              <a:buFont typeface="Wingdings" pitchFamily="2" charset="2"/>
              <a:buBlip>
                <a:blip r:embed="rId2"/>
              </a:buBlip>
            </a:pPr>
            <a:r>
              <a:rPr lang="de-DE" sz="1050" kern="0" dirty="0">
                <a:effectLst>
                  <a:outerShdw blurRad="38100" dist="38100" dir="2700000" algn="tl">
                    <a:srgbClr val="000000"/>
                  </a:outerShdw>
                </a:effectLst>
                <a:hlinkClick r:id="rId5"/>
              </a:rPr>
              <a:t>http://</a:t>
            </a:r>
            <a:r>
              <a:rPr lang="de-DE" sz="105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hlinkClick r:id="rId5"/>
              </a:rPr>
              <a:t>msdn2.microsoft.com/</a:t>
            </a:r>
            <a:r>
              <a:rPr lang="de-DE" sz="105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hlinkClick r:id="rId5"/>
              </a:rPr>
              <a:t>de-de</a:t>
            </a:r>
            <a:r>
              <a:rPr lang="de-DE" sz="105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hlinkClick r:id="rId5"/>
              </a:rPr>
              <a:t>/library/xaz.aspx</a:t>
            </a:r>
            <a:r>
              <a:rPr lang="de-DE" sz="1050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kumimoji="0" lang="de-DE" sz="105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93113" cy="757130"/>
          </a:xfrm>
        </p:spPr>
        <p:txBody>
          <a:bodyPr/>
          <a:lstStyle/>
          <a:p>
            <a:r>
              <a:rPr lang="da-DK" dirty="0" smtClean="0"/>
              <a:t>Ziel eines guten User-Interfaces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1416050"/>
            <a:ext cx="8388350" cy="4764381"/>
          </a:xfrm>
        </p:spPr>
        <p:txBody>
          <a:bodyPr/>
          <a:lstStyle/>
          <a:p>
            <a:r>
              <a:rPr lang="de-DE" dirty="0" smtClean="0"/>
              <a:t>Der Benutzer arbeitet schneller</a:t>
            </a:r>
          </a:p>
          <a:p>
            <a:pPr lvl="1"/>
            <a:r>
              <a:rPr lang="de-DE" dirty="0" smtClean="0"/>
              <a:t>Er findet schneller Informationen</a:t>
            </a:r>
          </a:p>
          <a:p>
            <a:pPr lvl="1"/>
            <a:r>
              <a:rPr lang="de-DE" dirty="0" smtClean="0"/>
              <a:t>Er hat kürzere Wege</a:t>
            </a:r>
          </a:p>
          <a:p>
            <a:r>
              <a:rPr lang="de-DE" dirty="0" smtClean="0"/>
              <a:t>Der Benutzer arbeitet besser</a:t>
            </a:r>
          </a:p>
          <a:p>
            <a:pPr lvl="1"/>
            <a:r>
              <a:rPr lang="de-DE" dirty="0" smtClean="0"/>
              <a:t>Er nutzt mehr Funktionen, das Arbeitsergebnis ist qualitativ hochwertiger</a:t>
            </a:r>
          </a:p>
          <a:p>
            <a:pPr lvl="1"/>
            <a:r>
              <a:rPr lang="de-DE" dirty="0" smtClean="0"/>
              <a:t>Er kann fundierter Entscheidungen treffen</a:t>
            </a:r>
          </a:p>
          <a:p>
            <a:r>
              <a:rPr lang="de-DE" dirty="0" smtClean="0"/>
              <a:t>Der Benutzer ist zufriedener</a:t>
            </a:r>
          </a:p>
          <a:p>
            <a:pPr lvl="1"/>
            <a:r>
              <a:rPr lang="de-DE" dirty="0" smtClean="0"/>
              <a:t>Er arbeitet gerne mit der Anwendung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Word 1993-2009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 descr="\\MAXIMAGO-STORE\projekte\Microsoft\Projekte\MICRO 200802 Buch UI-Design mit Expression Blend\Entwürfe\Manuskript\DG\20081014_007_Buch Gesamt\Kap_01\BLD01_0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16050"/>
            <a:ext cx="5081587" cy="2667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\\MAXIMAGO-STORE\projekte\Microsoft\Projekte\MICRO 200802 Buch UI-Design mit Expression Blend\Entwürfe\Manuskript\DG\20081014_007_Buch Gesamt\Kap_01\BLD01_02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0069" y="1416050"/>
            <a:ext cx="5218931" cy="39174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\\MAXIMAGO-STORE\projekte\Microsoft\Projekte\MICRO 200802 Buch UI-Design mit Expression Blend\Entwürfe\Manuskript\DG\20081014_007_Buch Gesamt\Kap_01\BLD01_03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46702" y="1381153"/>
            <a:ext cx="5994665" cy="44989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9" name="Picture 5" descr="\\MAXIMAGO-STORE\projekte\Microsoft\Projekte\MICRO 200802 Buch UI-Design mit Expression Blend\Entwürfe\Manuskript\DG\20081014_007_Buch Gesamt\Kap_01\BLD01_04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30801" y="1381153"/>
            <a:ext cx="6673758" cy="50053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0" name="Picture 6" descr="\\MAXIMAGO-STORE\projekte\Microsoft\Projekte\MICRO 200802 Buch UI-Design mit Expression Blend\Entwürfe\Manuskript\DG\20081014_007_Buch Gesamt\Kap_01\BLD01_05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988934" y="1416051"/>
            <a:ext cx="6461617" cy="55309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2.54201 0 " pathEditMode="relative" ptsTypes="AA">
                                      <p:cBhvr>
                                        <p:cTn id="6" dur="3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2.54201 0 " pathEditMode="relative" ptsTypes="AA">
                                      <p:cBhvr>
                                        <p:cTn id="8" dur="3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2.54201 0 " pathEditMode="relative" ptsTypes="AA">
                                      <p:cBhvr>
                                        <p:cTn id="10" dur="3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2.54201 0 " pathEditMode="relative" ptsTypes="AA">
                                      <p:cBhvr>
                                        <p:cTn id="12" dur="3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2.54201 0 " pathEditMode="relative" ptsTypes="AA">
                                      <p:cBhvr>
                                        <p:cTn id="14" dur="3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93113" cy="757130"/>
          </a:xfrm>
        </p:spPr>
        <p:txBody>
          <a:bodyPr/>
          <a:lstStyle/>
          <a:p>
            <a:r>
              <a:rPr lang="de-DE" dirty="0" smtClean="0"/>
              <a:t>XEROX Star - Windows Vista</a:t>
            </a:r>
            <a:endParaRPr lang="de-DE" dirty="0"/>
          </a:p>
        </p:txBody>
      </p:sp>
      <p:pic>
        <p:nvPicPr>
          <p:cNvPr id="2050" name="Picture 2" descr="\\MAXIMAGO-STORE\projekte\Microsoft\Projekte\MICRO 200802 Buch UI-Design mit Expression Blend\Entwürfe\Manuskript\DG\Buch Gesamt\Kap_E\BLD00E_0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41004"/>
            <a:ext cx="4038600" cy="3197904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11" name="Textfeld 10"/>
          <p:cNvSpPr txBox="1"/>
          <p:nvPr/>
        </p:nvSpPr>
        <p:spPr>
          <a:xfrm>
            <a:off x="1419225" y="5119242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kern="0" dirty="0" smtClean="0">
                <a:solidFill>
                  <a:srgbClr val="FFDD4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/>
                <a:ea typeface="+mj-ea"/>
                <a:cs typeface="+mj-cs"/>
              </a:rPr>
              <a:t>1980</a:t>
            </a:r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6063892" y="5115133"/>
            <a:ext cx="17812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800" kern="0" dirty="0" smtClean="0">
                <a:solidFill>
                  <a:srgbClr val="FFDD4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/>
                <a:ea typeface="+mj-ea"/>
                <a:cs typeface="+mj-cs"/>
              </a:rPr>
              <a:t>2009 </a:t>
            </a:r>
            <a:endParaRPr lang="de-DE" dirty="0"/>
          </a:p>
        </p:txBody>
      </p:sp>
      <p:pic>
        <p:nvPicPr>
          <p:cNvPr id="2051" name="Picture 3" descr="\\MAXIMAGO-STORE\projekte\Microsoft\Projekte\MICRO 200802 Buch UI-Design mit Expression Blend\Entwürfe\Manuskript\DG\Buch Gesamt\Kap_E\BLD00E_02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8168" y="1641004"/>
            <a:ext cx="4269582" cy="3202013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875 3.34875E-6 L -8.33333E-7 3.3487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903 0.02453 L 0.47483 0.0245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Geschichte des User-Interfaces</a:t>
            </a:r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6050"/>
            <a:ext cx="8388350" cy="2751522"/>
          </a:xfrm>
        </p:spPr>
        <p:txBody>
          <a:bodyPr/>
          <a:lstStyle/>
          <a:p>
            <a:pPr marL="460375" lvl="1" indent="-460375" eaLnBrk="1" hangingPunct="1">
              <a:defRPr/>
            </a:pPr>
            <a:r>
              <a:rPr lang="da-DK" dirty="0" smtClean="0"/>
              <a:t>Seit 30 Jahren kaum veränderte Paradgimen</a:t>
            </a:r>
          </a:p>
          <a:p>
            <a:pPr marL="863600" lvl="2" indent="-460375" eaLnBrk="1" hangingPunct="1">
              <a:defRPr/>
            </a:pPr>
            <a:r>
              <a:rPr lang="da-DK" dirty="0" smtClean="0"/>
              <a:t>Beispiel Betriebssystem: Arbeitsplatz mit Symbolen, Fenster mit Titelleiste, Scrollbars, usw.</a:t>
            </a:r>
          </a:p>
          <a:p>
            <a:pPr marL="460375" lvl="1" indent="-460375" eaLnBrk="1" hangingPunct="1">
              <a:defRPr/>
            </a:pPr>
            <a:r>
              <a:rPr lang="da-DK" dirty="0" smtClean="0"/>
              <a:t>UI-Design kann (und sollte) auf viele bekannte Visualisierungen zurückgreifen</a:t>
            </a:r>
          </a:p>
          <a:p>
            <a:pPr eaLnBrk="1" hangingPunct="1">
              <a:defRPr/>
            </a:pPr>
            <a:endParaRPr lang="de-DE" dirty="0" smtClean="0"/>
          </a:p>
        </p:txBody>
      </p:sp>
      <p:pic>
        <p:nvPicPr>
          <p:cNvPr id="4" name="Picture 2" descr="\\MAXIMAGO-STORE\projekte\Microsoft\Projekte\MICRO 200802 Buch UI-Design mit Expression Blend\Entwürfe\Manuskript\DG\Buch Gesamt\Kap_E\BLD00E_0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1376" y="3847864"/>
            <a:ext cx="7602940" cy="6020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93113" cy="757130"/>
          </a:xfrm>
        </p:spPr>
        <p:txBody>
          <a:bodyPr/>
          <a:lstStyle/>
          <a:p>
            <a:r>
              <a:rPr lang="da-DK" dirty="0" smtClean="0"/>
              <a:t>Handlungsbedarf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1416050"/>
            <a:ext cx="8388350" cy="3490186"/>
          </a:xfrm>
        </p:spPr>
        <p:txBody>
          <a:bodyPr/>
          <a:lstStyle/>
          <a:p>
            <a:r>
              <a:rPr lang="de-DE" dirty="0" smtClean="0"/>
              <a:t>Unzählige User-Interfaces weisen eklatante Mängel bezüglich Ergonomie auf</a:t>
            </a:r>
          </a:p>
          <a:p>
            <a:r>
              <a:rPr lang="de-DE" dirty="0" smtClean="0"/>
              <a:t>Wenig Sensibilisierung bei Software-Herstellern</a:t>
            </a:r>
          </a:p>
          <a:p>
            <a:r>
              <a:rPr lang="de-DE" dirty="0" smtClean="0"/>
              <a:t>Häufig zählt nur die Meinung der Programmierer oder Verantwortlichen, nicht die der Benutzer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93113" cy="757130"/>
          </a:xfrm>
        </p:spPr>
        <p:txBody>
          <a:bodyPr/>
          <a:lstStyle/>
          <a:p>
            <a:pPr eaLnBrk="1" hangingPunct="1">
              <a:defRPr/>
            </a:pPr>
            <a:r>
              <a:rPr lang="da-DK" dirty="0" smtClean="0"/>
              <a:t>Grundlagen MCK</a:t>
            </a:r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6050"/>
            <a:ext cx="8388350" cy="535531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/>
              <a:t>Wie Software verstanden wird</a:t>
            </a:r>
          </a:p>
        </p:txBody>
      </p:sp>
      <p:pic>
        <p:nvPicPr>
          <p:cNvPr id="3075" name="Picture 3" descr="C:\Users\dgreitens.MAXIMAGO\Desktop\20081030_003_SoftwareUIBen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2255" y="3757027"/>
            <a:ext cx="5859297" cy="3100973"/>
          </a:xfrm>
          <a:prstGeom prst="rect">
            <a:avLst/>
          </a:prstGeom>
          <a:noFill/>
          <a:effectLst/>
        </p:spPr>
      </p:pic>
      <p:sp>
        <p:nvSpPr>
          <p:cNvPr id="7" name="Textfeld 6"/>
          <p:cNvSpPr txBox="1"/>
          <p:nvPr/>
        </p:nvSpPr>
        <p:spPr>
          <a:xfrm>
            <a:off x="773515" y="2382285"/>
            <a:ext cx="1846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de-DE" dirty="0" smtClean="0"/>
              <a:t>Die Anwendung</a:t>
            </a:r>
          </a:p>
          <a:p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2463424" y="2368637"/>
            <a:ext cx="28592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>
              <a:defRPr/>
            </a:pPr>
            <a:r>
              <a:rPr lang="de-DE" dirty="0" smtClean="0"/>
              <a:t>Das User-Interface als Abbild der Anwendung „auf dem Monitor“</a:t>
            </a:r>
          </a:p>
        </p:txBody>
      </p:sp>
      <p:sp>
        <p:nvSpPr>
          <p:cNvPr id="10" name="Rechteck 9"/>
          <p:cNvSpPr/>
          <p:nvPr/>
        </p:nvSpPr>
        <p:spPr>
          <a:xfrm>
            <a:off x="5090608" y="2368637"/>
            <a:ext cx="34876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>
              <a:defRPr/>
            </a:pPr>
            <a:r>
              <a:rPr lang="de-DE" dirty="0" smtClean="0"/>
              <a:t>Eine Interpretation des Abbilds der Anwendung beim Benutzer</a:t>
            </a:r>
          </a:p>
        </p:txBody>
      </p:sp>
      <p:cxnSp>
        <p:nvCxnSpPr>
          <p:cNvPr id="12" name="Gerade Verbindung 11"/>
          <p:cNvCxnSpPr/>
          <p:nvPr/>
        </p:nvCxnSpPr>
        <p:spPr bwMode="auto">
          <a:xfrm rot="5400000">
            <a:off x="1962243" y="3122300"/>
            <a:ext cx="1480031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Gerade Verbindung 12"/>
          <p:cNvCxnSpPr/>
          <p:nvPr/>
        </p:nvCxnSpPr>
        <p:spPr bwMode="auto">
          <a:xfrm rot="5400000">
            <a:off x="4543987" y="3138220"/>
            <a:ext cx="1480031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Webcast Template - MSDN FY04">
  <a:themeElements>
    <a:clrScheme name="Webcast Template - MSDN FY04 1">
      <a:dk1>
        <a:srgbClr val="000000"/>
      </a:dk1>
      <a:lt1>
        <a:srgbClr val="FFFFFF"/>
      </a:lt1>
      <a:dk2>
        <a:srgbClr val="00478E"/>
      </a:dk2>
      <a:lt2>
        <a:srgbClr val="FFDD4F"/>
      </a:lt2>
      <a:accent1>
        <a:srgbClr val="FCEB98"/>
      </a:accent1>
      <a:accent2>
        <a:srgbClr val="EB7C35"/>
      </a:accent2>
      <a:accent3>
        <a:srgbClr val="AAB1C6"/>
      </a:accent3>
      <a:accent4>
        <a:srgbClr val="DADADA"/>
      </a:accent4>
      <a:accent5>
        <a:srgbClr val="FDF3CA"/>
      </a:accent5>
      <a:accent6>
        <a:srgbClr val="D5702F"/>
      </a:accent6>
      <a:hlink>
        <a:srgbClr val="74C35F"/>
      </a:hlink>
      <a:folHlink>
        <a:srgbClr val="6294CD"/>
      </a:folHlink>
    </a:clrScheme>
    <a:fontScheme name="Webcast Template - MSDN FY04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ebcast Template - MSDN FY04 1">
        <a:dk1>
          <a:srgbClr val="000000"/>
        </a:dk1>
        <a:lt1>
          <a:srgbClr val="FFFFFF"/>
        </a:lt1>
        <a:dk2>
          <a:srgbClr val="00478E"/>
        </a:dk2>
        <a:lt2>
          <a:srgbClr val="FFDD4F"/>
        </a:lt2>
        <a:accent1>
          <a:srgbClr val="FCEB98"/>
        </a:accent1>
        <a:accent2>
          <a:srgbClr val="EB7C35"/>
        </a:accent2>
        <a:accent3>
          <a:srgbClr val="AAB1C6"/>
        </a:accent3>
        <a:accent4>
          <a:srgbClr val="DADADA"/>
        </a:accent4>
        <a:accent5>
          <a:srgbClr val="FDF3CA"/>
        </a:accent5>
        <a:accent6>
          <a:srgbClr val="D5702F"/>
        </a:accent6>
        <a:hlink>
          <a:srgbClr val="74C35F"/>
        </a:hlink>
        <a:folHlink>
          <a:srgbClr val="6294C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TaxCatchAll xmlns="c04aee9e-06dd-4ab2-830f-968397a73023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16E792CDC1E24F87E945A66DA16AED" ma:contentTypeVersion="0" ma:contentTypeDescription="Create a new document." ma:contentTypeScope="" ma:versionID="444612d9c652178ac291a90a329d0478">
  <xsd:schema xmlns:xsd="http://www.w3.org/2001/XMLSchema" xmlns:xs="http://www.w3.org/2001/XMLSchema" xmlns:p="http://schemas.microsoft.com/office/2006/metadata/properties" xmlns:ns2="c04aee9e-06dd-4ab2-830f-968397a73023" targetNamespace="http://schemas.microsoft.com/office/2006/metadata/properties" ma:root="true" ma:fieldsID="9637767581c79448f9c7a30d00b77e3c" ns2:_="">
    <xsd:import namespace="c04aee9e-06dd-4ab2-830f-968397a73023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4aee9e-06dd-4ab2-830f-968397a73023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45a03e83-dd21-4460-b5c9-b1b49bf0ca4f}" ma:internalName="TaxCatchAll" ma:showField="CatchAllData" ma:web="c04aee9e-06dd-4ab2-830f-968397a730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45a03e83-dd21-4460-b5c9-b1b49bf0ca4f}" ma:internalName="TaxCatchAllLabel" ma:readOnly="true" ma:showField="CatchAllDataLabel" ma:web="c04aee9e-06dd-4ab2-830f-968397a730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FAEEF1-2596-4B3D-8A63-67F0BA189A67}">
  <ds:schemaRefs>
    <ds:schemaRef ds:uri="http://purl.org/dc/terms/"/>
    <ds:schemaRef ds:uri="c04aee9e-06dd-4ab2-830f-968397a7302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258E1F6-ADFC-4E1B-8556-DC4E46FEE6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CAEDD7-A906-4117-88BD-3AF33BBBC0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4aee9e-06dd-4ab2-830f-968397a730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1104</Words>
  <Application>Microsoft Office PowerPoint</Application>
  <PresentationFormat>On-screen Show (4:3)</PresentationFormat>
  <Paragraphs>196</Paragraphs>
  <Slides>30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Arial Black</vt:lpstr>
      <vt:lpstr>Franklin Gothic Book</vt:lpstr>
      <vt:lpstr>Franklin Gothic Medium</vt:lpstr>
      <vt:lpstr>Times New Roman</vt:lpstr>
      <vt:lpstr>Wingdings</vt:lpstr>
      <vt:lpstr>Webcast Template - MSDN FY04</vt:lpstr>
      <vt:lpstr>MSDN Webcast   Die 8 goldenen Regeln des UI-Designs</vt:lpstr>
      <vt:lpstr>Über: Daniel Greitens</vt:lpstr>
      <vt:lpstr>Agenda</vt:lpstr>
      <vt:lpstr>Ziel eines guten User-Interfaces</vt:lpstr>
      <vt:lpstr>Word 1993-2009</vt:lpstr>
      <vt:lpstr>XEROX Star - Windows Vista</vt:lpstr>
      <vt:lpstr>Geschichte des User-Interfaces</vt:lpstr>
      <vt:lpstr>Handlungsbedarf</vt:lpstr>
      <vt:lpstr>Grundlagen MCK</vt:lpstr>
      <vt:lpstr>Grundlagen MCK</vt:lpstr>
      <vt:lpstr>Grundlagen MCK</vt:lpstr>
      <vt:lpstr>Grundlagen MCK</vt:lpstr>
      <vt:lpstr>Aufgaben eines User-Interfaces</vt:lpstr>
      <vt:lpstr>Die 8 goldenen Regeln  des UI-Designs</vt:lpstr>
      <vt:lpstr>Die 8 goldenen Regeln  des UI-Designs</vt:lpstr>
      <vt:lpstr>1: Konsistenz wahren</vt:lpstr>
      <vt:lpstr>2: Abkürzungen ermöglichen </vt:lpstr>
      <vt:lpstr>3: Informative Rückmeldungen  </vt:lpstr>
      <vt:lpstr>4: Operationen abschließen   </vt:lpstr>
      <vt:lpstr>5: Hilfreiche Fehlerbehandlung     </vt:lpstr>
      <vt:lpstr>6: Umkehrung von Aktionen     </vt:lpstr>
      <vt:lpstr>7: Kontrolle zulassen     </vt:lpstr>
      <vt:lpstr>8: Kurzzeitgedächtnis entlasten     </vt:lpstr>
      <vt:lpstr>Die 8 goldenen Regeln  des UI-Designs</vt:lpstr>
      <vt:lpstr>Zusammenfassung</vt:lpstr>
      <vt:lpstr>Was nun?</vt:lpstr>
      <vt:lpstr>Informationen &amp; Links zum Thema</vt:lpstr>
      <vt:lpstr>Informationen zu MSDN Webcasts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Webcast-Title</dc:title>
  <dc:subject>[Subline]</dc:subject>
  <dc:creator>[Autor] für MSDN Online Deutschland</dc:creator>
  <cp:keywords>[Stichwörter], MSDN, Microsoft, Developer, Entwickler</cp:keywords>
  <dc:description>[Kurzbeschreibung]
MSDN Webcasts - die kostenlosen Online-Referate von Microsoft für Entwickler - MSDN Online Deutschland
http://www.msdn-online.de/webcasts</dc:description>
  <cp:lastModifiedBy>Daniel Greitens</cp:lastModifiedBy>
  <cp:revision>632</cp:revision>
  <dcterms:created xsi:type="dcterms:W3CDTF">1998-07-06T19:29:56Z</dcterms:created>
  <dcterms:modified xsi:type="dcterms:W3CDTF">2015-02-09T14:38:36Z</dcterms:modified>
  <cp:category>MSDN Webcasts</cp:category>
  <cp:contentStatus>© Copyright 2008 Microsoft Corporation. Alle Rechte vorbehalten.This presentation is for informational purposes only. Microsoft makes no warranties, express or implied, in this summary.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ogram">
    <vt:lpwstr>TechNet</vt:lpwstr>
  </property>
  <property fmtid="{D5CDD505-2E9C-101B-9397-08002B2CF9AE}" pid="3" name="Session ID">
    <vt:lpwstr>TNTx-xx</vt:lpwstr>
  </property>
  <property fmtid="{D5CDD505-2E9C-101B-9397-08002B2CF9AE}" pid="4" name="Status">
    <vt:lpwstr>Work in Progress</vt:lpwstr>
  </property>
  <property fmtid="{D5CDD505-2E9C-101B-9397-08002B2CF9AE}" pid="5" name="Version">
    <vt:lpwstr>3.0</vt:lpwstr>
  </property>
  <property fmtid="{D5CDD505-2E9C-101B-9397-08002B2CF9AE}" pid="6" name="Support">
    <vt:lpwstr>devhelp@microsoft.com</vt:lpwstr>
  </property>
  <property fmtid="{D5CDD505-2E9C-101B-9397-08002B2CF9AE}" pid="7" name="build">
    <vt:lpwstr>0</vt:lpwstr>
  </property>
  <property fmtid="{D5CDD505-2E9C-101B-9397-08002B2CF9AE}" pid="8" name="Kategorie">
    <vt:lpwstr>Planung</vt:lpwstr>
  </property>
  <property fmtid="{D5CDD505-2E9C-101B-9397-08002B2CF9AE}" pid="9" name="ContentTypeId">
    <vt:lpwstr>0x0101006316E792CDC1E24F87E945A66DA16AED</vt:lpwstr>
  </property>
</Properties>
</file>